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</p:sldIdLst>
  <p:sldSz cx="10058400" cy="7772400"/>
  <p:notesSz cx="10058400" cy="7772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97" d="100"/>
          <a:sy n="97" d="100"/>
        </p:scale>
        <p:origin x="1728" y="7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734816" y="323291"/>
            <a:ext cx="1674367" cy="6959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200400"/>
            <a:ext cx="6400800" cy="1428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4/21/2022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8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4/21/2022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1197" y="580237"/>
            <a:ext cx="4179241" cy="3207360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3246881" y="522350"/>
            <a:ext cx="1782445" cy="655955"/>
          </a:xfrm>
          <a:custGeom>
            <a:avLst/>
            <a:gdLst/>
            <a:ahLst/>
            <a:cxnLst/>
            <a:rect l="l" t="t" r="r" b="b"/>
            <a:pathLst>
              <a:path w="1782445" h="655955">
                <a:moveTo>
                  <a:pt x="1782203" y="0"/>
                </a:moveTo>
                <a:lnTo>
                  <a:pt x="0" y="0"/>
                </a:lnTo>
                <a:lnTo>
                  <a:pt x="0" y="655789"/>
                </a:lnTo>
                <a:lnTo>
                  <a:pt x="1782203" y="655789"/>
                </a:lnTo>
                <a:lnTo>
                  <a:pt x="178220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3246881" y="522338"/>
            <a:ext cx="31750" cy="31750"/>
          </a:xfrm>
          <a:custGeom>
            <a:avLst/>
            <a:gdLst/>
            <a:ahLst/>
            <a:cxnLst/>
            <a:rect l="l" t="t" r="r" b="b"/>
            <a:pathLst>
              <a:path w="31750" h="31750">
                <a:moveTo>
                  <a:pt x="0" y="0"/>
                </a:moveTo>
                <a:lnTo>
                  <a:pt x="31752" y="0"/>
                </a:lnTo>
                <a:lnTo>
                  <a:pt x="31752" y="31752"/>
                </a:lnTo>
                <a:lnTo>
                  <a:pt x="0" y="31752"/>
                </a:lnTo>
                <a:lnTo>
                  <a:pt x="0" y="0"/>
                </a:lnTo>
                <a:close/>
              </a:path>
            </a:pathLst>
          </a:custGeom>
          <a:ln w="922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3737279" y="1330540"/>
            <a:ext cx="1782445" cy="655955"/>
          </a:xfrm>
          <a:custGeom>
            <a:avLst/>
            <a:gdLst/>
            <a:ahLst/>
            <a:cxnLst/>
            <a:rect l="l" t="t" r="r" b="b"/>
            <a:pathLst>
              <a:path w="1782445" h="655955">
                <a:moveTo>
                  <a:pt x="1782191" y="0"/>
                </a:moveTo>
                <a:lnTo>
                  <a:pt x="0" y="0"/>
                </a:lnTo>
                <a:lnTo>
                  <a:pt x="0" y="655789"/>
                </a:lnTo>
                <a:lnTo>
                  <a:pt x="1782191" y="655789"/>
                </a:lnTo>
                <a:lnTo>
                  <a:pt x="178219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3737279" y="1330540"/>
            <a:ext cx="31750" cy="31750"/>
          </a:xfrm>
          <a:custGeom>
            <a:avLst/>
            <a:gdLst/>
            <a:ahLst/>
            <a:cxnLst/>
            <a:rect l="l" t="t" r="r" b="b"/>
            <a:pathLst>
              <a:path w="31750" h="31750">
                <a:moveTo>
                  <a:pt x="0" y="0"/>
                </a:moveTo>
                <a:lnTo>
                  <a:pt x="31752" y="0"/>
                </a:lnTo>
                <a:lnTo>
                  <a:pt x="31752" y="31752"/>
                </a:lnTo>
                <a:lnTo>
                  <a:pt x="0" y="31752"/>
                </a:lnTo>
                <a:lnTo>
                  <a:pt x="0" y="0"/>
                </a:lnTo>
                <a:close/>
              </a:path>
            </a:pathLst>
          </a:custGeom>
          <a:ln w="922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8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314450"/>
            <a:ext cx="3977640" cy="3771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314450"/>
            <a:ext cx="3977640" cy="3771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4/21/2022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13000" y="2971800"/>
            <a:ext cx="4127500" cy="128905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8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4/21/2022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4/21/2022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984296" y="757428"/>
            <a:ext cx="3175406" cy="29971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450338" y="2618435"/>
            <a:ext cx="7381240" cy="155828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5314950"/>
            <a:ext cx="2926080" cy="285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5314950"/>
            <a:ext cx="2103120" cy="285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4/21/2022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5314950"/>
            <a:ext cx="2103120" cy="285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jp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13000" y="2647950"/>
            <a:ext cx="4127500" cy="12827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756562" y="1029982"/>
            <a:ext cx="562991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917190" algn="l"/>
              </a:tabLst>
            </a:pPr>
            <a:r>
              <a:rPr sz="4400" spc="-5" dirty="0">
                <a:latin typeface="Times New Roman"/>
                <a:cs typeface="Times New Roman"/>
              </a:rPr>
              <a:t>Continuous	Integration</a:t>
            </a:r>
            <a:endParaRPr sz="4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11197" y="517575"/>
            <a:ext cx="4808855" cy="3270250"/>
            <a:chOff x="711197" y="517575"/>
            <a:chExt cx="4808855" cy="327025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1197" y="580237"/>
              <a:ext cx="4179241" cy="320736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3246881" y="522350"/>
              <a:ext cx="1782445" cy="655955"/>
            </a:xfrm>
            <a:custGeom>
              <a:avLst/>
              <a:gdLst/>
              <a:ahLst/>
              <a:cxnLst/>
              <a:rect l="l" t="t" r="r" b="b"/>
              <a:pathLst>
                <a:path w="1782445" h="655955">
                  <a:moveTo>
                    <a:pt x="1782203" y="0"/>
                  </a:moveTo>
                  <a:lnTo>
                    <a:pt x="0" y="0"/>
                  </a:lnTo>
                  <a:lnTo>
                    <a:pt x="0" y="655789"/>
                  </a:lnTo>
                  <a:lnTo>
                    <a:pt x="1782203" y="655789"/>
                  </a:lnTo>
                  <a:lnTo>
                    <a:pt x="178220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246881" y="522338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>
                  <a:moveTo>
                    <a:pt x="0" y="0"/>
                  </a:moveTo>
                  <a:lnTo>
                    <a:pt x="31752" y="0"/>
                  </a:lnTo>
                  <a:lnTo>
                    <a:pt x="31752" y="31752"/>
                  </a:lnTo>
                  <a:lnTo>
                    <a:pt x="0" y="31752"/>
                  </a:lnTo>
                  <a:lnTo>
                    <a:pt x="0" y="0"/>
                  </a:lnTo>
                  <a:close/>
                </a:path>
              </a:pathLst>
            </a:custGeom>
            <a:ln w="922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737279" y="1330540"/>
              <a:ext cx="1782445" cy="655955"/>
            </a:xfrm>
            <a:custGeom>
              <a:avLst/>
              <a:gdLst/>
              <a:ahLst/>
              <a:cxnLst/>
              <a:rect l="l" t="t" r="r" b="b"/>
              <a:pathLst>
                <a:path w="1782445" h="655955">
                  <a:moveTo>
                    <a:pt x="1782191" y="0"/>
                  </a:moveTo>
                  <a:lnTo>
                    <a:pt x="0" y="0"/>
                  </a:lnTo>
                  <a:lnTo>
                    <a:pt x="0" y="655789"/>
                  </a:lnTo>
                  <a:lnTo>
                    <a:pt x="1782191" y="655789"/>
                  </a:lnTo>
                  <a:lnTo>
                    <a:pt x="178219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737279" y="1330540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>
                  <a:moveTo>
                    <a:pt x="0" y="0"/>
                  </a:moveTo>
                  <a:lnTo>
                    <a:pt x="31752" y="0"/>
                  </a:lnTo>
                  <a:lnTo>
                    <a:pt x="31752" y="31752"/>
                  </a:lnTo>
                  <a:lnTo>
                    <a:pt x="0" y="31752"/>
                  </a:lnTo>
                  <a:lnTo>
                    <a:pt x="0" y="0"/>
                  </a:lnTo>
                  <a:close/>
                </a:path>
              </a:pathLst>
            </a:custGeom>
            <a:ln w="922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5384368" y="757428"/>
            <a:ext cx="7753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latin typeface="Calibri"/>
                <a:cs typeface="Calibri"/>
              </a:rPr>
              <a:t>Stage</a:t>
            </a:r>
            <a:r>
              <a:rPr sz="1800" b="1" spc="-7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5: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670160" y="1423466"/>
            <a:ext cx="70421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5" dirty="0">
                <a:latin typeface="Calibri"/>
                <a:cs typeface="Calibri"/>
              </a:rPr>
              <a:t>Triggered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670160" y="1639315"/>
            <a:ext cx="76708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latin typeface="Calibri"/>
                <a:cs typeface="Calibri"/>
              </a:rPr>
              <a:t>at</a:t>
            </a:r>
            <a:r>
              <a:rPr sz="1400" spc="-5" dirty="0">
                <a:latin typeface="Calibri"/>
                <a:cs typeface="Calibri"/>
              </a:rPr>
              <a:t>o</a:t>
            </a:r>
            <a:r>
              <a:rPr sz="1400" spc="-10" dirty="0">
                <a:latin typeface="Calibri"/>
                <a:cs typeface="Calibri"/>
              </a:rPr>
              <a:t>m</a:t>
            </a:r>
            <a:r>
              <a:rPr sz="1400" dirty="0">
                <a:latin typeface="Calibri"/>
                <a:cs typeface="Calibri"/>
              </a:rPr>
              <a:t>i</a:t>
            </a:r>
            <a:r>
              <a:rPr sz="1400" spc="-15" dirty="0">
                <a:latin typeface="Calibri"/>
                <a:cs typeface="Calibri"/>
              </a:rPr>
              <a:t>c</a:t>
            </a:r>
            <a:r>
              <a:rPr sz="1400" dirty="0">
                <a:latin typeface="Calibri"/>
                <a:cs typeface="Calibri"/>
              </a:rPr>
              <a:t>ally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598223" y="1429461"/>
            <a:ext cx="2733040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indent="-3429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1900" spc="-10" dirty="0">
                <a:latin typeface="Calibri"/>
                <a:cs typeface="Calibri"/>
              </a:rPr>
              <a:t>Automated</a:t>
            </a:r>
            <a:r>
              <a:rPr sz="1900" spc="-55" dirty="0">
                <a:latin typeface="Calibri"/>
                <a:cs typeface="Calibri"/>
              </a:rPr>
              <a:t> </a:t>
            </a:r>
            <a:r>
              <a:rPr sz="1900" spc="-5" dirty="0">
                <a:latin typeface="Calibri"/>
                <a:cs typeface="Calibri"/>
              </a:rPr>
              <a:t>Deployment</a:t>
            </a:r>
            <a:endParaRPr sz="1900">
              <a:latin typeface="Calibri"/>
              <a:cs typeface="Calibri"/>
            </a:endParaRPr>
          </a:p>
        </p:txBody>
      </p:sp>
      <p:pic>
        <p:nvPicPr>
          <p:cNvPr id="12" name="object 1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887294" y="3086753"/>
            <a:ext cx="773639" cy="1091952"/>
          </a:xfrm>
          <a:prstGeom prst="rect">
            <a:avLst/>
          </a:prstGeom>
        </p:spPr>
      </p:pic>
      <p:grpSp>
        <p:nvGrpSpPr>
          <p:cNvPr id="13" name="object 13"/>
          <p:cNvGrpSpPr/>
          <p:nvPr/>
        </p:nvGrpSpPr>
        <p:grpSpPr>
          <a:xfrm>
            <a:off x="4876800" y="2880372"/>
            <a:ext cx="1905000" cy="904240"/>
            <a:chOff x="4876800" y="2880372"/>
            <a:chExt cx="1905000" cy="904240"/>
          </a:xfrm>
        </p:grpSpPr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876800" y="3174999"/>
              <a:ext cx="1905000" cy="609600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923802" y="2880372"/>
              <a:ext cx="1698294" cy="759650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6163055" y="4008069"/>
            <a:ext cx="76581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-5" dirty="0">
                <a:latin typeface="Calibri"/>
                <a:cs typeface="Calibri"/>
              </a:rPr>
              <a:t>Production</a:t>
            </a:r>
            <a:endParaRPr sz="13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1700" y="1135126"/>
            <a:ext cx="1699260" cy="2781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50" b="1" spc="-5" dirty="0">
                <a:solidFill>
                  <a:srgbClr val="001F5F"/>
                </a:solidFill>
                <a:latin typeface="Calibri"/>
                <a:cs typeface="Calibri"/>
              </a:rPr>
              <a:t>CI/CD</a:t>
            </a:r>
            <a:r>
              <a:rPr sz="1650" b="1" spc="-3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650" b="1" spc="-5" dirty="0">
                <a:solidFill>
                  <a:srgbClr val="001F5F"/>
                </a:solidFill>
                <a:latin typeface="Calibri"/>
                <a:cs typeface="Calibri"/>
              </a:rPr>
              <a:t>Environment</a:t>
            </a:r>
            <a:endParaRPr sz="165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14400" y="1763956"/>
            <a:ext cx="4908550" cy="0"/>
          </a:xfrm>
          <a:custGeom>
            <a:avLst/>
            <a:gdLst/>
            <a:ahLst/>
            <a:cxnLst/>
            <a:rect l="l" t="t" r="r" b="b"/>
            <a:pathLst>
              <a:path w="4908550">
                <a:moveTo>
                  <a:pt x="0" y="0"/>
                </a:moveTo>
                <a:lnTo>
                  <a:pt x="4908061" y="0"/>
                </a:lnTo>
              </a:path>
            </a:pathLst>
          </a:custGeom>
          <a:ln w="19138">
            <a:solidFill>
              <a:srgbClr val="001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2183892"/>
            <a:ext cx="5973445" cy="4067175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672" y="7122771"/>
            <a:ext cx="1053276" cy="493776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8381" y="969913"/>
            <a:ext cx="5622587" cy="44571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60484" y="897115"/>
            <a:ext cx="3479800" cy="15030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 indent="-635" algn="ctr">
              <a:lnSpc>
                <a:spcPct val="119800"/>
              </a:lnSpc>
              <a:spcBef>
                <a:spcPts val="85"/>
              </a:spcBef>
            </a:pPr>
            <a:r>
              <a:rPr sz="2700" spc="-5" dirty="0"/>
              <a:t>Continuous </a:t>
            </a:r>
            <a:r>
              <a:rPr sz="2700" spc="-15" dirty="0"/>
              <a:t>Integration </a:t>
            </a:r>
            <a:r>
              <a:rPr sz="2700" spc="-10" dirty="0"/>
              <a:t> </a:t>
            </a:r>
            <a:r>
              <a:rPr sz="2700" spc="-5" dirty="0"/>
              <a:t>Continuous Delivery </a:t>
            </a:r>
            <a:r>
              <a:rPr sz="2700" dirty="0"/>
              <a:t> </a:t>
            </a:r>
            <a:r>
              <a:rPr sz="2700" spc="-5" dirty="0"/>
              <a:t>Continuous</a:t>
            </a:r>
            <a:r>
              <a:rPr sz="2700" spc="-55" dirty="0"/>
              <a:t> </a:t>
            </a:r>
            <a:r>
              <a:rPr sz="2700" spc="-10" dirty="0"/>
              <a:t>Deployment</a:t>
            </a:r>
            <a:endParaRPr sz="27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5940" y="357891"/>
            <a:ext cx="7844155" cy="3725545"/>
          </a:xfrm>
          <a:prstGeom prst="rect">
            <a:avLst/>
          </a:prstGeom>
        </p:spPr>
        <p:txBody>
          <a:bodyPr vert="horz" wrap="square" lIns="0" tIns="9715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76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500" b="1" spc="-5" dirty="0">
                <a:latin typeface="Calibri"/>
                <a:cs typeface="Calibri"/>
              </a:rPr>
              <a:t>Continuous</a:t>
            </a:r>
            <a:r>
              <a:rPr sz="2500" b="1" spc="-35" dirty="0">
                <a:latin typeface="Calibri"/>
                <a:cs typeface="Calibri"/>
              </a:rPr>
              <a:t> </a:t>
            </a:r>
            <a:r>
              <a:rPr sz="2500" b="1" spc="-15" dirty="0">
                <a:latin typeface="Calibri"/>
                <a:cs typeface="Calibri"/>
              </a:rPr>
              <a:t>Integration</a:t>
            </a:r>
            <a:endParaRPr sz="2500">
              <a:latin typeface="Calibri"/>
              <a:cs typeface="Calibri"/>
            </a:endParaRPr>
          </a:p>
          <a:p>
            <a:pPr marL="469900" marR="662940">
              <a:lnSpc>
                <a:spcPct val="100000"/>
              </a:lnSpc>
              <a:spcBef>
                <a:spcPts val="535"/>
              </a:spcBef>
            </a:pPr>
            <a:r>
              <a:rPr sz="2000" spc="-5" dirty="0">
                <a:latin typeface="Calibri"/>
                <a:cs typeface="Calibri"/>
              </a:rPr>
              <a:t>The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practice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of merging </a:t>
            </a:r>
            <a:r>
              <a:rPr sz="2000" spc="-10" dirty="0">
                <a:latin typeface="Calibri"/>
                <a:cs typeface="Calibri"/>
              </a:rPr>
              <a:t>development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work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with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the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main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branch </a:t>
            </a:r>
            <a:r>
              <a:rPr sz="2000" spc="-434" dirty="0">
                <a:latin typeface="Calibri"/>
                <a:cs typeface="Calibri"/>
              </a:rPr>
              <a:t> </a:t>
            </a:r>
            <a:r>
              <a:rPr sz="2000" spc="-25" dirty="0">
                <a:latin typeface="Calibri"/>
                <a:cs typeface="Calibri"/>
              </a:rPr>
              <a:t>constantly.</a:t>
            </a:r>
            <a:endParaRPr sz="20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56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500" b="1" spc="-5" dirty="0">
                <a:latin typeface="Calibri"/>
                <a:cs typeface="Calibri"/>
              </a:rPr>
              <a:t>Continuous</a:t>
            </a:r>
            <a:r>
              <a:rPr sz="2500" b="1" spc="-35" dirty="0">
                <a:latin typeface="Calibri"/>
                <a:cs typeface="Calibri"/>
              </a:rPr>
              <a:t> </a:t>
            </a:r>
            <a:r>
              <a:rPr sz="2500" b="1" spc="-5" dirty="0">
                <a:latin typeface="Calibri"/>
                <a:cs typeface="Calibri"/>
              </a:rPr>
              <a:t>Delivery</a:t>
            </a:r>
            <a:endParaRPr sz="2500">
              <a:latin typeface="Calibri"/>
              <a:cs typeface="Calibri"/>
            </a:endParaRPr>
          </a:p>
          <a:p>
            <a:pPr marL="469900" marR="5080">
              <a:lnSpc>
                <a:spcPct val="100000"/>
              </a:lnSpc>
              <a:spcBef>
                <a:spcPts val="500"/>
              </a:spcBef>
            </a:pPr>
            <a:r>
              <a:rPr sz="2000" spc="-5" dirty="0">
                <a:latin typeface="Calibri"/>
                <a:cs typeface="Calibri"/>
              </a:rPr>
              <a:t>Continual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delivery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of </a:t>
            </a:r>
            <a:r>
              <a:rPr sz="2000" spc="-10" dirty="0">
                <a:latin typeface="Calibri"/>
                <a:cs typeface="Calibri"/>
              </a:rPr>
              <a:t>code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to </a:t>
            </a:r>
            <a:r>
              <a:rPr sz="2000" dirty="0">
                <a:latin typeface="Calibri"/>
                <a:cs typeface="Calibri"/>
              </a:rPr>
              <a:t>an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environment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once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the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code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is </a:t>
            </a:r>
            <a:r>
              <a:rPr sz="2000" spc="-10" dirty="0">
                <a:latin typeface="Calibri"/>
                <a:cs typeface="Calibri"/>
              </a:rPr>
              <a:t>ready to </a:t>
            </a:r>
            <a:r>
              <a:rPr sz="2000" spc="-5" dirty="0">
                <a:latin typeface="Calibri"/>
                <a:cs typeface="Calibri"/>
              </a:rPr>
              <a:t> ship.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This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could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be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staging</a:t>
            </a:r>
            <a:r>
              <a:rPr sz="2000" spc="-5" dirty="0">
                <a:latin typeface="Calibri"/>
                <a:cs typeface="Calibri"/>
              </a:rPr>
              <a:t> or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production.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The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idea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is </a:t>
            </a:r>
            <a:r>
              <a:rPr sz="2000" spc="-5" dirty="0">
                <a:latin typeface="Calibri"/>
                <a:cs typeface="Calibri"/>
              </a:rPr>
              <a:t>the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product</a:t>
            </a:r>
            <a:r>
              <a:rPr sz="2000" dirty="0">
                <a:latin typeface="Calibri"/>
                <a:cs typeface="Calibri"/>
              </a:rPr>
              <a:t> is 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delivered to </a:t>
            </a:r>
            <a:r>
              <a:rPr sz="2000" dirty="0">
                <a:latin typeface="Calibri"/>
                <a:cs typeface="Calibri"/>
              </a:rPr>
              <a:t>a user base,</a:t>
            </a:r>
            <a:r>
              <a:rPr sz="2000" spc="-5" dirty="0">
                <a:latin typeface="Calibri"/>
                <a:cs typeface="Calibri"/>
              </a:rPr>
              <a:t> which can be</a:t>
            </a:r>
            <a:r>
              <a:rPr sz="2000" dirty="0">
                <a:latin typeface="Calibri"/>
                <a:cs typeface="Calibri"/>
              </a:rPr>
              <a:t> QAs </a:t>
            </a:r>
            <a:r>
              <a:rPr sz="2000" spc="-5" dirty="0">
                <a:latin typeface="Calibri"/>
                <a:cs typeface="Calibri"/>
              </a:rPr>
              <a:t>or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customers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for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review </a:t>
            </a:r>
            <a:r>
              <a:rPr sz="2000" spc="-5" dirty="0">
                <a:latin typeface="Calibri"/>
                <a:cs typeface="Calibri"/>
              </a:rPr>
              <a:t>and </a:t>
            </a:r>
            <a:r>
              <a:rPr sz="2000" spc="-44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inspection.</a:t>
            </a:r>
            <a:endParaRPr sz="20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56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500" b="1" spc="-5" dirty="0">
                <a:latin typeface="Calibri"/>
                <a:cs typeface="Calibri"/>
              </a:rPr>
              <a:t>Continuous</a:t>
            </a:r>
            <a:r>
              <a:rPr sz="2500" b="1" spc="-25" dirty="0">
                <a:latin typeface="Calibri"/>
                <a:cs typeface="Calibri"/>
              </a:rPr>
              <a:t> </a:t>
            </a:r>
            <a:r>
              <a:rPr sz="2500" b="1" spc="-10" dirty="0">
                <a:latin typeface="Calibri"/>
                <a:cs typeface="Calibri"/>
              </a:rPr>
              <a:t>Deployment</a:t>
            </a:r>
            <a:endParaRPr sz="2500">
              <a:latin typeface="Calibri"/>
              <a:cs typeface="Calibri"/>
            </a:endParaRPr>
          </a:p>
          <a:p>
            <a:pPr marL="469900">
              <a:lnSpc>
                <a:spcPct val="100000"/>
              </a:lnSpc>
              <a:spcBef>
                <a:spcPts val="500"/>
              </a:spcBef>
            </a:pPr>
            <a:r>
              <a:rPr sz="2000" spc="-5" dirty="0">
                <a:latin typeface="Calibri"/>
                <a:cs typeface="Calibri"/>
              </a:rPr>
              <a:t>The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deployment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or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release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of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code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to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production</a:t>
            </a:r>
            <a:r>
              <a:rPr sz="2000" dirty="0">
                <a:latin typeface="Calibri"/>
                <a:cs typeface="Calibri"/>
              </a:rPr>
              <a:t> as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soon</a:t>
            </a:r>
            <a:r>
              <a:rPr sz="2000" dirty="0">
                <a:latin typeface="Calibri"/>
                <a:cs typeface="Calibri"/>
              </a:rPr>
              <a:t> as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it is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spc="-30" dirty="0">
                <a:latin typeface="Calibri"/>
                <a:cs typeface="Calibri"/>
              </a:rPr>
              <a:t>ready.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1700" y="1269238"/>
            <a:ext cx="701040" cy="2781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50" b="1" spc="-5" dirty="0">
                <a:solidFill>
                  <a:srgbClr val="001F5F"/>
                </a:solidFill>
                <a:latin typeface="Calibri"/>
                <a:cs typeface="Calibri"/>
              </a:rPr>
              <a:t>De</a:t>
            </a:r>
            <a:r>
              <a:rPr sz="1650" b="1" spc="-10" dirty="0">
                <a:solidFill>
                  <a:srgbClr val="001F5F"/>
                </a:solidFill>
                <a:latin typeface="Calibri"/>
                <a:cs typeface="Calibri"/>
              </a:rPr>
              <a:t>v</a:t>
            </a:r>
            <a:r>
              <a:rPr sz="1650" b="1" spc="-5" dirty="0">
                <a:solidFill>
                  <a:srgbClr val="001F5F"/>
                </a:solidFill>
                <a:latin typeface="Calibri"/>
                <a:cs typeface="Calibri"/>
              </a:rPr>
              <a:t>Ops</a:t>
            </a:r>
            <a:endParaRPr sz="165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14400" y="1898068"/>
            <a:ext cx="5222240" cy="0"/>
          </a:xfrm>
          <a:custGeom>
            <a:avLst/>
            <a:gdLst/>
            <a:ahLst/>
            <a:cxnLst/>
            <a:rect l="l" t="t" r="r" b="b"/>
            <a:pathLst>
              <a:path w="5222240">
                <a:moveTo>
                  <a:pt x="0" y="0"/>
                </a:moveTo>
                <a:lnTo>
                  <a:pt x="5221626" y="0"/>
                </a:lnTo>
              </a:path>
            </a:pathLst>
          </a:custGeom>
          <a:ln w="19138">
            <a:solidFill>
              <a:srgbClr val="001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23879" y="2148074"/>
            <a:ext cx="4234007" cy="3213484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3500640" y="4094086"/>
            <a:ext cx="94043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ourier New"/>
                <a:cs typeface="Courier New"/>
              </a:rPr>
              <a:t>Deployment</a:t>
            </a:r>
            <a:endParaRPr sz="12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03102" y="438416"/>
            <a:ext cx="673671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0" dirty="0">
                <a:latin typeface="Calibri"/>
                <a:cs typeface="Calibri"/>
              </a:rPr>
              <a:t>How </a:t>
            </a:r>
            <a:r>
              <a:rPr sz="3000" b="0" spc="-20" dirty="0">
                <a:latin typeface="Calibri"/>
                <a:cs typeface="Calibri"/>
              </a:rPr>
              <a:t>to</a:t>
            </a:r>
            <a:r>
              <a:rPr sz="3000" b="0" spc="5" dirty="0">
                <a:latin typeface="Calibri"/>
                <a:cs typeface="Calibri"/>
              </a:rPr>
              <a:t> </a:t>
            </a:r>
            <a:r>
              <a:rPr sz="3000" b="0" spc="-10" dirty="0">
                <a:latin typeface="Calibri"/>
                <a:cs typeface="Calibri"/>
              </a:rPr>
              <a:t>implement</a:t>
            </a:r>
            <a:r>
              <a:rPr sz="3000" b="0" spc="-5" dirty="0">
                <a:latin typeface="Calibri"/>
                <a:cs typeface="Calibri"/>
              </a:rPr>
              <a:t> </a:t>
            </a:r>
            <a:r>
              <a:rPr sz="3000" b="0" spc="-10" dirty="0">
                <a:latin typeface="Calibri"/>
                <a:cs typeface="Calibri"/>
              </a:rPr>
              <a:t>Continuous</a:t>
            </a:r>
            <a:r>
              <a:rPr sz="3000" b="0" spc="-5" dirty="0">
                <a:latin typeface="Calibri"/>
                <a:cs typeface="Calibri"/>
              </a:rPr>
              <a:t> </a:t>
            </a:r>
            <a:r>
              <a:rPr sz="3000" b="0" spc="-20" dirty="0">
                <a:latin typeface="Calibri"/>
                <a:cs typeface="Calibri"/>
              </a:rPr>
              <a:t>Integration?</a:t>
            </a:r>
            <a:endParaRPr sz="30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90941" y="1561071"/>
            <a:ext cx="1220261" cy="1684591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604873" y="3670744"/>
            <a:ext cx="20148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Non-hosted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solutions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012423" y="1274305"/>
            <a:ext cx="2212251" cy="2212251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5446585" y="3670744"/>
            <a:ext cx="15786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Hosted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solutions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17852" y="480771"/>
            <a:ext cx="5308600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spc="-5" dirty="0"/>
              <a:t>Continuous</a:t>
            </a:r>
            <a:r>
              <a:rPr sz="2500" spc="-15" dirty="0"/>
              <a:t> Integration</a:t>
            </a:r>
            <a:r>
              <a:rPr sz="2500" spc="-20" dirty="0"/>
              <a:t> </a:t>
            </a:r>
            <a:r>
              <a:rPr sz="2500" spc="-5" dirty="0"/>
              <a:t>is</a:t>
            </a:r>
            <a:r>
              <a:rPr sz="2500" spc="-15" dirty="0"/>
              <a:t> </a:t>
            </a:r>
            <a:r>
              <a:rPr sz="2500" spc="-5" dirty="0"/>
              <a:t>also</a:t>
            </a:r>
            <a:r>
              <a:rPr sz="2500" spc="-15" dirty="0"/>
              <a:t> </a:t>
            </a:r>
            <a:r>
              <a:rPr sz="2500" dirty="0"/>
              <a:t>a</a:t>
            </a:r>
            <a:r>
              <a:rPr sz="2500" spc="-10" dirty="0"/>
              <a:t> </a:t>
            </a:r>
            <a:r>
              <a:rPr sz="2500" spc="-5" dirty="0"/>
              <a:t>mindset</a:t>
            </a:r>
            <a:endParaRPr sz="2500"/>
          </a:p>
        </p:txBody>
      </p:sp>
      <p:sp>
        <p:nvSpPr>
          <p:cNvPr id="3" name="object 3"/>
          <p:cNvSpPr txBox="1"/>
          <p:nvPr/>
        </p:nvSpPr>
        <p:spPr>
          <a:xfrm>
            <a:off x="535940" y="1353820"/>
            <a:ext cx="7853045" cy="2162810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55600" marR="702945" indent="-342900">
              <a:lnSpc>
                <a:spcPts val="2130"/>
              </a:lnSpc>
              <a:spcBef>
                <a:spcPts val="19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1800" spc="-5" dirty="0">
                <a:latin typeface="Calibri"/>
                <a:cs typeface="Calibri"/>
              </a:rPr>
              <a:t>Fixing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broken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builds should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be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treated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as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high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priority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issue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for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all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team </a:t>
            </a:r>
            <a:r>
              <a:rPr sz="1800" spc="-39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members.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Arial MT"/>
              <a:buChar char="•"/>
            </a:pPr>
            <a:endParaRPr sz="24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1800" spc="-5" dirty="0">
                <a:latin typeface="Calibri"/>
                <a:cs typeface="Calibri"/>
              </a:rPr>
              <a:t>The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deployment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process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should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be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automated,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with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no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manual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steps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involved.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Font typeface="Arial MT"/>
              <a:buChar char="•"/>
            </a:pPr>
            <a:endParaRPr sz="2450">
              <a:latin typeface="Calibri"/>
              <a:cs typeface="Calibri"/>
            </a:endParaRPr>
          </a:p>
          <a:p>
            <a:pPr marL="355600" marR="5080" indent="-343535">
              <a:lnSpc>
                <a:spcPct val="100000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1800" spc="-5" dirty="0">
                <a:latin typeface="Calibri"/>
                <a:cs typeface="Calibri"/>
              </a:rPr>
              <a:t>All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team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members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should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focus</a:t>
            </a:r>
            <a:r>
              <a:rPr sz="1800" dirty="0">
                <a:latin typeface="Calibri"/>
                <a:cs typeface="Calibri"/>
              </a:rPr>
              <a:t> on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contributing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to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high-quality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tests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because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the </a:t>
            </a:r>
            <a:r>
              <a:rPr sz="1800" spc="-39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confidentiality</a:t>
            </a:r>
            <a:r>
              <a:rPr sz="1800" dirty="0">
                <a:latin typeface="Calibri"/>
                <a:cs typeface="Calibri"/>
              </a:rPr>
              <a:t> of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CI </a:t>
            </a:r>
            <a:r>
              <a:rPr sz="1800" spc="-10" dirty="0">
                <a:latin typeface="Calibri"/>
                <a:cs typeface="Calibri"/>
              </a:rPr>
              <a:t>process</a:t>
            </a:r>
            <a:r>
              <a:rPr sz="1800" dirty="0">
                <a:latin typeface="Calibri"/>
                <a:cs typeface="Calibri"/>
              </a:rPr>
              <a:t> highly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depends on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quality</a:t>
            </a:r>
            <a:r>
              <a:rPr sz="1800" dirty="0">
                <a:latin typeface="Calibri"/>
                <a:cs typeface="Calibri"/>
              </a:rPr>
              <a:t> of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tests.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15551" y="323291"/>
            <a:ext cx="351282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b="0" spc="-10" dirty="0">
                <a:latin typeface="Calibri"/>
                <a:cs typeface="Calibri"/>
              </a:rPr>
              <a:t>What</a:t>
            </a:r>
            <a:r>
              <a:rPr sz="4400" b="0" spc="-35" dirty="0">
                <a:latin typeface="Calibri"/>
                <a:cs typeface="Calibri"/>
              </a:rPr>
              <a:t> </a:t>
            </a:r>
            <a:r>
              <a:rPr sz="4400" b="0" dirty="0">
                <a:latin typeface="Calibri"/>
                <a:cs typeface="Calibri"/>
              </a:rPr>
              <a:t>is</a:t>
            </a:r>
            <a:r>
              <a:rPr sz="4400" b="0" spc="-35" dirty="0">
                <a:latin typeface="Calibri"/>
                <a:cs typeface="Calibri"/>
              </a:rPr>
              <a:t> </a:t>
            </a:r>
            <a:r>
              <a:rPr sz="4400" b="0" spc="-5" dirty="0">
                <a:latin typeface="Calibri"/>
                <a:cs typeface="Calibri"/>
              </a:rPr>
              <a:t>Jenkins</a:t>
            </a:r>
            <a:endParaRPr sz="44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5940" y="1281303"/>
            <a:ext cx="7559675" cy="27984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000" spc="-5" dirty="0">
                <a:latin typeface="Calibri"/>
                <a:cs typeface="Calibri"/>
              </a:rPr>
              <a:t>Jenkins</a:t>
            </a:r>
            <a:r>
              <a:rPr sz="2000" dirty="0">
                <a:latin typeface="Calibri"/>
                <a:cs typeface="Calibri"/>
              </a:rPr>
              <a:t> is a </a:t>
            </a:r>
            <a:r>
              <a:rPr sz="2000" spc="-10" dirty="0">
                <a:latin typeface="Calibri"/>
                <a:cs typeface="Calibri"/>
              </a:rPr>
              <a:t>continuous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integration</a:t>
            </a:r>
            <a:r>
              <a:rPr sz="2000" spc="-5" dirty="0">
                <a:latin typeface="Calibri"/>
                <a:cs typeface="Calibri"/>
              </a:rPr>
              <a:t> and build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30" dirty="0">
                <a:latin typeface="Calibri"/>
                <a:cs typeface="Calibri"/>
              </a:rPr>
              <a:t>server.</a:t>
            </a:r>
            <a:endParaRPr sz="2000">
              <a:latin typeface="Calibri"/>
              <a:cs typeface="Calibri"/>
            </a:endParaRPr>
          </a:p>
          <a:p>
            <a:pPr marL="355600" marR="386080" indent="-342900">
              <a:lnSpc>
                <a:spcPct val="150000"/>
              </a:lnSpc>
              <a:spcBef>
                <a:spcPts val="46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000" spc="-5" dirty="0">
                <a:latin typeface="Calibri"/>
                <a:cs typeface="Calibri"/>
              </a:rPr>
              <a:t>It</a:t>
            </a:r>
            <a:r>
              <a:rPr sz="2000" dirty="0">
                <a:latin typeface="Calibri"/>
                <a:cs typeface="Calibri"/>
              </a:rPr>
              <a:t> is used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to </a:t>
            </a:r>
            <a:r>
              <a:rPr sz="2000" spc="-20" dirty="0">
                <a:latin typeface="Calibri"/>
                <a:cs typeface="Calibri"/>
              </a:rPr>
              <a:t>manually,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periodically,</a:t>
            </a:r>
            <a:r>
              <a:rPr sz="2000" spc="-5" dirty="0">
                <a:latin typeface="Calibri"/>
                <a:cs typeface="Calibri"/>
              </a:rPr>
              <a:t> or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automatically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build </a:t>
            </a:r>
            <a:r>
              <a:rPr sz="2000" spc="-10" dirty="0">
                <a:latin typeface="Calibri"/>
                <a:cs typeface="Calibri"/>
              </a:rPr>
              <a:t>software </a:t>
            </a:r>
            <a:r>
              <a:rPr sz="2000" spc="-44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development</a:t>
            </a:r>
            <a:r>
              <a:rPr sz="2000" spc="-5" dirty="0">
                <a:latin typeface="Calibri"/>
                <a:cs typeface="Calibri"/>
              </a:rPr>
              <a:t> projects.</a:t>
            </a:r>
            <a:endParaRPr sz="20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170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000" spc="-5" dirty="0">
                <a:latin typeface="Calibri"/>
                <a:cs typeface="Calibri"/>
              </a:rPr>
              <a:t>It </a:t>
            </a:r>
            <a:r>
              <a:rPr sz="2000" dirty="0">
                <a:latin typeface="Calibri"/>
                <a:cs typeface="Calibri"/>
              </a:rPr>
              <a:t>is an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open </a:t>
            </a:r>
            <a:r>
              <a:rPr sz="2000" spc="-10" dirty="0">
                <a:latin typeface="Calibri"/>
                <a:cs typeface="Calibri"/>
              </a:rPr>
              <a:t>source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Continuous </a:t>
            </a:r>
            <a:r>
              <a:rPr sz="2000" spc="-10" dirty="0">
                <a:latin typeface="Calibri"/>
                <a:cs typeface="Calibri"/>
              </a:rPr>
              <a:t>Integration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tool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written </a:t>
            </a:r>
            <a:r>
              <a:rPr sz="2000" dirty="0">
                <a:latin typeface="Calibri"/>
                <a:cs typeface="Calibri"/>
              </a:rPr>
              <a:t>in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Java.</a:t>
            </a:r>
            <a:endParaRPr sz="2000">
              <a:latin typeface="Calibri"/>
              <a:cs typeface="Calibri"/>
            </a:endParaRPr>
          </a:p>
          <a:p>
            <a:pPr marL="355600" marR="5080" indent="-342900">
              <a:lnSpc>
                <a:spcPct val="150000"/>
              </a:lnSpc>
              <a:spcBef>
                <a:spcPts val="46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000" spc="-5" dirty="0">
                <a:latin typeface="Calibri"/>
                <a:cs typeface="Calibri"/>
              </a:rPr>
              <a:t>Jenkins</a:t>
            </a:r>
            <a:r>
              <a:rPr sz="2000" dirty="0">
                <a:latin typeface="Calibri"/>
                <a:cs typeface="Calibri"/>
              </a:rPr>
              <a:t> is used </a:t>
            </a:r>
            <a:r>
              <a:rPr sz="2000" spc="-5" dirty="0">
                <a:latin typeface="Calibri"/>
                <a:cs typeface="Calibri"/>
              </a:rPr>
              <a:t>by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teams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of </a:t>
            </a:r>
            <a:r>
              <a:rPr sz="2000" dirty="0">
                <a:latin typeface="Calibri"/>
                <a:cs typeface="Calibri"/>
              </a:rPr>
              <a:t>all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different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sizes,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for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projects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with </a:t>
            </a:r>
            <a:r>
              <a:rPr sz="2000" spc="-10" dirty="0">
                <a:latin typeface="Calibri"/>
                <a:cs typeface="Calibri"/>
              </a:rPr>
              <a:t>various </a:t>
            </a:r>
            <a:r>
              <a:rPr sz="2000" spc="-434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languages.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71929" y="323291"/>
            <a:ext cx="519938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b="0" spc="-30" dirty="0">
                <a:latin typeface="Calibri"/>
                <a:cs typeface="Calibri"/>
              </a:rPr>
              <a:t>Why</a:t>
            </a:r>
            <a:r>
              <a:rPr sz="4400" b="0" spc="-25" dirty="0">
                <a:latin typeface="Calibri"/>
                <a:cs typeface="Calibri"/>
              </a:rPr>
              <a:t> </a:t>
            </a:r>
            <a:r>
              <a:rPr sz="4400" b="0" spc="-5" dirty="0">
                <a:latin typeface="Calibri"/>
                <a:cs typeface="Calibri"/>
              </a:rPr>
              <a:t>Jenkins</a:t>
            </a:r>
            <a:r>
              <a:rPr sz="4400" b="0" spc="-10" dirty="0">
                <a:latin typeface="Calibri"/>
                <a:cs typeface="Calibri"/>
              </a:rPr>
              <a:t> </a:t>
            </a:r>
            <a:r>
              <a:rPr sz="4400" b="0" dirty="0">
                <a:latin typeface="Calibri"/>
                <a:cs typeface="Calibri"/>
              </a:rPr>
              <a:t>is</a:t>
            </a:r>
            <a:r>
              <a:rPr sz="4400" b="0" spc="-10" dirty="0">
                <a:latin typeface="Calibri"/>
                <a:cs typeface="Calibri"/>
              </a:rPr>
              <a:t> </a:t>
            </a:r>
            <a:r>
              <a:rPr sz="4400" b="0" spc="-5" dirty="0">
                <a:latin typeface="Calibri"/>
                <a:cs typeface="Calibri"/>
              </a:rPr>
              <a:t>popular</a:t>
            </a:r>
            <a:endParaRPr sz="44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5940" y="1336357"/>
            <a:ext cx="3952240" cy="29508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355600" algn="l"/>
                <a:tab pos="356235" algn="l"/>
              </a:tabLst>
            </a:pPr>
            <a:r>
              <a:rPr sz="3200" spc="-30" dirty="0">
                <a:latin typeface="Calibri"/>
                <a:cs typeface="Calibri"/>
              </a:rPr>
              <a:t>Easy </a:t>
            </a:r>
            <a:r>
              <a:rPr sz="3200" spc="-15" dirty="0">
                <a:latin typeface="Calibri"/>
                <a:cs typeface="Calibri"/>
              </a:rPr>
              <a:t>to</a:t>
            </a:r>
            <a:r>
              <a:rPr sz="3200" spc="-2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use</a:t>
            </a:r>
            <a:endParaRPr sz="3200">
              <a:latin typeface="Calibri"/>
              <a:cs typeface="Calibri"/>
            </a:endParaRPr>
          </a:p>
          <a:p>
            <a:pPr marL="355600" indent="-343535">
              <a:lnSpc>
                <a:spcPct val="100000"/>
              </a:lnSpc>
              <a:spcBef>
                <a:spcPts val="2660"/>
              </a:spcBef>
              <a:buFont typeface="Arial MT"/>
              <a:buChar char="•"/>
              <a:tabLst>
                <a:tab pos="355600" algn="l"/>
                <a:tab pos="356235" algn="l"/>
              </a:tabLst>
            </a:pPr>
            <a:r>
              <a:rPr sz="3200" spc="-15" dirty="0">
                <a:latin typeface="Calibri"/>
                <a:cs typeface="Calibri"/>
              </a:rPr>
              <a:t>Great</a:t>
            </a:r>
            <a:r>
              <a:rPr sz="3200" spc="-2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extensibility</a:t>
            </a:r>
            <a:endParaRPr sz="3200">
              <a:latin typeface="Calibri"/>
              <a:cs typeface="Calibri"/>
            </a:endParaRPr>
          </a:p>
          <a:p>
            <a:pPr marL="755650" lvl="1" indent="-285750">
              <a:lnSpc>
                <a:spcPct val="100000"/>
              </a:lnSpc>
              <a:spcBef>
                <a:spcPts val="1689"/>
              </a:spcBef>
              <a:buFont typeface="Arial MT"/>
              <a:buChar char="–"/>
              <a:tabLst>
                <a:tab pos="755015" algn="l"/>
                <a:tab pos="755650" algn="l"/>
              </a:tabLst>
            </a:pPr>
            <a:r>
              <a:rPr sz="1500" spc="-5" dirty="0">
                <a:latin typeface="Calibri"/>
                <a:cs typeface="Calibri"/>
              </a:rPr>
              <a:t>Support</a:t>
            </a:r>
            <a:r>
              <a:rPr sz="1500" spc="-15" dirty="0">
                <a:latin typeface="Calibri"/>
                <a:cs typeface="Calibri"/>
              </a:rPr>
              <a:t> </a:t>
            </a:r>
            <a:r>
              <a:rPr sz="1500" spc="-10" dirty="0">
                <a:latin typeface="Calibri"/>
                <a:cs typeface="Calibri"/>
              </a:rPr>
              <a:t>different</a:t>
            </a:r>
            <a:r>
              <a:rPr sz="1500" spc="-15" dirty="0">
                <a:latin typeface="Calibri"/>
                <a:cs typeface="Calibri"/>
              </a:rPr>
              <a:t> </a:t>
            </a:r>
            <a:r>
              <a:rPr sz="1500" spc="-10" dirty="0">
                <a:latin typeface="Calibri"/>
                <a:cs typeface="Calibri"/>
              </a:rPr>
              <a:t>version control</a:t>
            </a:r>
            <a:r>
              <a:rPr sz="1500" spc="-5" dirty="0">
                <a:latin typeface="Calibri"/>
                <a:cs typeface="Calibri"/>
              </a:rPr>
              <a:t> </a:t>
            </a:r>
            <a:r>
              <a:rPr sz="1500" spc="-15" dirty="0">
                <a:latin typeface="Calibri"/>
                <a:cs typeface="Calibri"/>
              </a:rPr>
              <a:t>systems</a:t>
            </a:r>
            <a:endParaRPr sz="1500">
              <a:latin typeface="Calibri"/>
              <a:cs typeface="Calibri"/>
            </a:endParaRPr>
          </a:p>
          <a:p>
            <a:pPr marL="755650" lvl="1" indent="-285750">
              <a:lnSpc>
                <a:spcPct val="100000"/>
              </a:lnSpc>
              <a:spcBef>
                <a:spcPts val="1270"/>
              </a:spcBef>
              <a:buFont typeface="Arial MT"/>
              <a:buChar char="–"/>
              <a:tabLst>
                <a:tab pos="755015" algn="l"/>
                <a:tab pos="755650" algn="l"/>
              </a:tabLst>
            </a:pPr>
            <a:r>
              <a:rPr sz="1500" spc="-5" dirty="0">
                <a:latin typeface="Calibri"/>
                <a:cs typeface="Calibri"/>
              </a:rPr>
              <a:t>Code</a:t>
            </a:r>
            <a:r>
              <a:rPr sz="1500" spc="-15" dirty="0">
                <a:latin typeface="Calibri"/>
                <a:cs typeface="Calibri"/>
              </a:rPr>
              <a:t> </a:t>
            </a:r>
            <a:r>
              <a:rPr sz="1500" spc="-5" dirty="0">
                <a:latin typeface="Calibri"/>
                <a:cs typeface="Calibri"/>
              </a:rPr>
              <a:t>quality</a:t>
            </a:r>
            <a:r>
              <a:rPr sz="1500" spc="-20" dirty="0">
                <a:latin typeface="Calibri"/>
                <a:cs typeface="Calibri"/>
              </a:rPr>
              <a:t> </a:t>
            </a:r>
            <a:r>
              <a:rPr sz="1500" spc="-5" dirty="0">
                <a:latin typeface="Calibri"/>
                <a:cs typeface="Calibri"/>
              </a:rPr>
              <a:t>metrics</a:t>
            </a:r>
            <a:endParaRPr sz="1500">
              <a:latin typeface="Calibri"/>
              <a:cs typeface="Calibri"/>
            </a:endParaRPr>
          </a:p>
          <a:p>
            <a:pPr marL="755650" lvl="1" indent="-285750">
              <a:lnSpc>
                <a:spcPct val="100000"/>
              </a:lnSpc>
              <a:spcBef>
                <a:spcPts val="1265"/>
              </a:spcBef>
              <a:buFont typeface="Arial MT"/>
              <a:buChar char="–"/>
              <a:tabLst>
                <a:tab pos="755015" algn="l"/>
                <a:tab pos="755650" algn="l"/>
              </a:tabLst>
            </a:pPr>
            <a:r>
              <a:rPr sz="1500" dirty="0">
                <a:latin typeface="Calibri"/>
                <a:cs typeface="Calibri"/>
              </a:rPr>
              <a:t>Build</a:t>
            </a:r>
            <a:r>
              <a:rPr sz="1500" spc="-40" dirty="0">
                <a:latin typeface="Calibri"/>
                <a:cs typeface="Calibri"/>
              </a:rPr>
              <a:t> </a:t>
            </a:r>
            <a:r>
              <a:rPr sz="1500" spc="-5" dirty="0">
                <a:latin typeface="Calibri"/>
                <a:cs typeface="Calibri"/>
              </a:rPr>
              <a:t>notifiers</a:t>
            </a:r>
            <a:endParaRPr sz="1500">
              <a:latin typeface="Calibri"/>
              <a:cs typeface="Calibri"/>
            </a:endParaRPr>
          </a:p>
          <a:p>
            <a:pPr marL="755650" lvl="1" indent="-285750">
              <a:lnSpc>
                <a:spcPct val="100000"/>
              </a:lnSpc>
              <a:spcBef>
                <a:spcPts val="1265"/>
              </a:spcBef>
              <a:buFont typeface="Arial MT"/>
              <a:buChar char="–"/>
              <a:tabLst>
                <a:tab pos="755015" algn="l"/>
                <a:tab pos="755650" algn="l"/>
              </a:tabLst>
            </a:pPr>
            <a:r>
              <a:rPr sz="1500" dirty="0">
                <a:latin typeface="Calibri"/>
                <a:cs typeface="Calibri"/>
              </a:rPr>
              <a:t>UI</a:t>
            </a:r>
            <a:r>
              <a:rPr sz="1500" spc="-35" dirty="0">
                <a:latin typeface="Calibri"/>
                <a:cs typeface="Calibri"/>
              </a:rPr>
              <a:t> </a:t>
            </a:r>
            <a:r>
              <a:rPr sz="1500" spc="-10" dirty="0">
                <a:latin typeface="Calibri"/>
                <a:cs typeface="Calibri"/>
              </a:rPr>
              <a:t>customization</a:t>
            </a:r>
            <a:endParaRPr sz="15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00491" y="834872"/>
            <a:ext cx="524954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b="0" spc="-10" dirty="0">
                <a:latin typeface="Calibri"/>
                <a:cs typeface="Calibri"/>
              </a:rPr>
              <a:t>Continuous</a:t>
            </a:r>
            <a:r>
              <a:rPr sz="4400" b="0" spc="-40" dirty="0">
                <a:latin typeface="Calibri"/>
                <a:cs typeface="Calibri"/>
              </a:rPr>
              <a:t> </a:t>
            </a:r>
            <a:r>
              <a:rPr sz="4400" b="0" spc="-20" dirty="0">
                <a:latin typeface="Calibri"/>
                <a:cs typeface="Calibri"/>
              </a:rPr>
              <a:t>Integration</a:t>
            </a:r>
            <a:endParaRPr sz="44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785543" y="1830031"/>
            <a:ext cx="5733415" cy="1126490"/>
          </a:xfrm>
          <a:prstGeom prst="rect">
            <a:avLst/>
          </a:prstGeom>
        </p:spPr>
        <p:txBody>
          <a:bodyPr vert="horz" wrap="square" lIns="0" tIns="762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60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000" spc="-10" dirty="0">
                <a:latin typeface="Calibri"/>
                <a:cs typeface="Calibri"/>
              </a:rPr>
              <a:t>What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is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Continuous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Integration?</a:t>
            </a:r>
            <a:endParaRPr sz="20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50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000" spc="-20" dirty="0">
                <a:latin typeface="Calibri"/>
                <a:cs typeface="Calibri"/>
              </a:rPr>
              <a:t>Why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do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we </a:t>
            </a:r>
            <a:r>
              <a:rPr sz="2000" spc="-5" dirty="0">
                <a:latin typeface="Calibri"/>
                <a:cs typeface="Calibri"/>
              </a:rPr>
              <a:t>need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it?</a:t>
            </a:r>
            <a:endParaRPr sz="20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46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000" spc="-15" dirty="0">
                <a:latin typeface="Calibri"/>
                <a:cs typeface="Calibri"/>
              </a:rPr>
              <a:t>Different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phases of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adopting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Continuous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Integration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32174" y="3288388"/>
            <a:ext cx="2459628" cy="758742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23592" y="743014"/>
            <a:ext cx="6379763" cy="3676851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13000" y="2971800"/>
            <a:ext cx="4127500" cy="128905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450339" y="1248155"/>
            <a:ext cx="6469380" cy="1125855"/>
          </a:xfrm>
          <a:prstGeom prst="rect">
            <a:avLst/>
          </a:prstGeom>
        </p:spPr>
        <p:txBody>
          <a:bodyPr vert="horz" wrap="square" lIns="0" tIns="10541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830"/>
              </a:spcBef>
              <a:buFont typeface="Arial MT"/>
              <a:buChar char="•"/>
              <a:tabLst>
                <a:tab pos="241300" algn="l"/>
              </a:tabLst>
            </a:pPr>
            <a:r>
              <a:rPr sz="3000" b="1" spc="-5" dirty="0">
                <a:latin typeface="Calibri"/>
                <a:cs typeface="Calibri"/>
              </a:rPr>
              <a:t>Jenkins’</a:t>
            </a:r>
            <a:r>
              <a:rPr sz="3000" b="1" spc="-10" dirty="0">
                <a:latin typeface="Calibri"/>
                <a:cs typeface="Calibri"/>
              </a:rPr>
              <a:t> </a:t>
            </a:r>
            <a:r>
              <a:rPr sz="3000" b="1" spc="-15" dirty="0">
                <a:latin typeface="Calibri"/>
                <a:cs typeface="Calibri"/>
              </a:rPr>
              <a:t>Master </a:t>
            </a:r>
            <a:r>
              <a:rPr sz="3000" b="1" spc="-5" dirty="0">
                <a:latin typeface="Calibri"/>
                <a:cs typeface="Calibri"/>
              </a:rPr>
              <a:t>and</a:t>
            </a:r>
            <a:r>
              <a:rPr sz="3000" b="1" spc="-10" dirty="0">
                <a:latin typeface="Calibri"/>
                <a:cs typeface="Calibri"/>
              </a:rPr>
              <a:t> </a:t>
            </a:r>
            <a:r>
              <a:rPr sz="3000" b="1" spc="-20" dirty="0">
                <a:latin typeface="Calibri"/>
                <a:cs typeface="Calibri"/>
              </a:rPr>
              <a:t>Slave</a:t>
            </a:r>
            <a:r>
              <a:rPr sz="3000" b="1" spc="-5" dirty="0">
                <a:latin typeface="Calibri"/>
                <a:cs typeface="Calibri"/>
              </a:rPr>
              <a:t> </a:t>
            </a:r>
            <a:r>
              <a:rPr sz="3000" b="1" spc="-15" dirty="0">
                <a:latin typeface="Calibri"/>
                <a:cs typeface="Calibri"/>
              </a:rPr>
              <a:t>Architecture</a:t>
            </a:r>
            <a:endParaRPr sz="3000">
              <a:latin typeface="Calibri"/>
              <a:cs typeface="Calibri"/>
            </a:endParaRPr>
          </a:p>
          <a:p>
            <a:pPr marL="241300" indent="-229235">
              <a:lnSpc>
                <a:spcPct val="100000"/>
              </a:lnSpc>
              <a:spcBef>
                <a:spcPts val="735"/>
              </a:spcBef>
              <a:buFont typeface="Arial MT"/>
              <a:buChar char="•"/>
              <a:tabLst>
                <a:tab pos="241935" algn="l"/>
              </a:tabLst>
            </a:pPr>
            <a:r>
              <a:rPr sz="3000" b="1" spc="-5" dirty="0">
                <a:latin typeface="Calibri"/>
                <a:cs typeface="Calibri"/>
              </a:rPr>
              <a:t>Some </a:t>
            </a:r>
            <a:r>
              <a:rPr sz="3000" b="1" spc="-10" dirty="0">
                <a:latin typeface="Calibri"/>
                <a:cs typeface="Calibri"/>
              </a:rPr>
              <a:t>Important </a:t>
            </a:r>
            <a:r>
              <a:rPr sz="3000" b="1" spc="-5" dirty="0">
                <a:latin typeface="Calibri"/>
                <a:cs typeface="Calibri"/>
              </a:rPr>
              <a:t>Jenkins’ </a:t>
            </a:r>
            <a:r>
              <a:rPr sz="3000" b="1" spc="-25" dirty="0">
                <a:latin typeface="Calibri"/>
                <a:cs typeface="Calibri"/>
              </a:rPr>
              <a:t>Terminologies</a:t>
            </a:r>
            <a:endParaRPr sz="3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11236" y="438416"/>
            <a:ext cx="612267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/>
              <a:t>Jenkins’ </a:t>
            </a:r>
            <a:r>
              <a:rPr sz="3000" spc="-15" dirty="0"/>
              <a:t>Master</a:t>
            </a:r>
            <a:r>
              <a:rPr sz="3000" spc="-10" dirty="0"/>
              <a:t> </a:t>
            </a:r>
            <a:r>
              <a:rPr sz="3000" spc="-5" dirty="0"/>
              <a:t>and </a:t>
            </a:r>
            <a:r>
              <a:rPr sz="3000" spc="-20" dirty="0"/>
              <a:t>Slave</a:t>
            </a:r>
            <a:r>
              <a:rPr sz="3000" spc="-10" dirty="0"/>
              <a:t> </a:t>
            </a:r>
            <a:r>
              <a:rPr sz="3000" spc="-15" dirty="0"/>
              <a:t>Architecture</a:t>
            </a:r>
            <a:endParaRPr sz="3000"/>
          </a:p>
        </p:txBody>
      </p:sp>
      <p:grpSp>
        <p:nvGrpSpPr>
          <p:cNvPr id="3" name="object 3"/>
          <p:cNvGrpSpPr/>
          <p:nvPr/>
        </p:nvGrpSpPr>
        <p:grpSpPr>
          <a:xfrm>
            <a:off x="908532" y="1386433"/>
            <a:ext cx="3632200" cy="3023235"/>
            <a:chOff x="908532" y="1386433"/>
            <a:chExt cx="3632200" cy="302323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08532" y="1386433"/>
              <a:ext cx="3631717" cy="3022955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3259670" y="1513433"/>
              <a:ext cx="412750" cy="444500"/>
            </a:xfrm>
            <a:custGeom>
              <a:avLst/>
              <a:gdLst/>
              <a:ahLst/>
              <a:cxnLst/>
              <a:rect l="l" t="t" r="r" b="b"/>
              <a:pathLst>
                <a:path w="412750" h="444500">
                  <a:moveTo>
                    <a:pt x="412750" y="0"/>
                  </a:moveTo>
                  <a:lnTo>
                    <a:pt x="0" y="0"/>
                  </a:lnTo>
                  <a:lnTo>
                    <a:pt x="0" y="444500"/>
                  </a:lnTo>
                  <a:lnTo>
                    <a:pt x="412750" y="444500"/>
                  </a:lnTo>
                  <a:lnTo>
                    <a:pt x="412750" y="0"/>
                  </a:lnTo>
                  <a:close/>
                </a:path>
              </a:pathLst>
            </a:custGeom>
            <a:solidFill>
              <a:srgbClr val="E2E9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259671" y="1513433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>
                  <a:moveTo>
                    <a:pt x="0" y="0"/>
                  </a:moveTo>
                  <a:lnTo>
                    <a:pt x="31752" y="0"/>
                  </a:lnTo>
                  <a:lnTo>
                    <a:pt x="31752" y="31752"/>
                  </a:lnTo>
                  <a:lnTo>
                    <a:pt x="0" y="31752"/>
                  </a:lnTo>
                  <a:lnTo>
                    <a:pt x="0" y="0"/>
                  </a:lnTo>
                  <a:close/>
                </a:path>
              </a:pathLst>
            </a:custGeom>
            <a:ln w="9229">
              <a:solidFill>
                <a:srgbClr val="E2E9F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439341" y="3598354"/>
              <a:ext cx="275590" cy="243840"/>
            </a:xfrm>
            <a:custGeom>
              <a:avLst/>
              <a:gdLst/>
              <a:ahLst/>
              <a:cxnLst/>
              <a:rect l="l" t="t" r="r" b="b"/>
              <a:pathLst>
                <a:path w="275589" h="243839">
                  <a:moveTo>
                    <a:pt x="275170" y="0"/>
                  </a:moveTo>
                  <a:lnTo>
                    <a:pt x="0" y="0"/>
                  </a:lnTo>
                  <a:lnTo>
                    <a:pt x="0" y="243420"/>
                  </a:lnTo>
                  <a:lnTo>
                    <a:pt x="275170" y="243420"/>
                  </a:lnTo>
                  <a:lnTo>
                    <a:pt x="275170" y="0"/>
                  </a:lnTo>
                  <a:close/>
                </a:path>
              </a:pathLst>
            </a:custGeom>
            <a:solidFill>
              <a:srgbClr val="F6EA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439341" y="3598354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>
                  <a:moveTo>
                    <a:pt x="0" y="0"/>
                  </a:moveTo>
                  <a:lnTo>
                    <a:pt x="31752" y="0"/>
                  </a:lnTo>
                  <a:lnTo>
                    <a:pt x="31752" y="31752"/>
                  </a:lnTo>
                  <a:lnTo>
                    <a:pt x="0" y="31752"/>
                  </a:lnTo>
                  <a:lnTo>
                    <a:pt x="0" y="0"/>
                  </a:lnTo>
                  <a:close/>
                </a:path>
              </a:pathLst>
            </a:custGeom>
            <a:ln w="9229">
              <a:solidFill>
                <a:srgbClr val="F6EAE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480741" y="3598354"/>
              <a:ext cx="275590" cy="243840"/>
            </a:xfrm>
            <a:custGeom>
              <a:avLst/>
              <a:gdLst/>
              <a:ahLst/>
              <a:cxnLst/>
              <a:rect l="l" t="t" r="r" b="b"/>
              <a:pathLst>
                <a:path w="275589" h="243839">
                  <a:moveTo>
                    <a:pt x="275170" y="0"/>
                  </a:moveTo>
                  <a:lnTo>
                    <a:pt x="0" y="0"/>
                  </a:lnTo>
                  <a:lnTo>
                    <a:pt x="0" y="243420"/>
                  </a:lnTo>
                  <a:lnTo>
                    <a:pt x="275170" y="243420"/>
                  </a:lnTo>
                  <a:lnTo>
                    <a:pt x="275170" y="0"/>
                  </a:lnTo>
                  <a:close/>
                </a:path>
              </a:pathLst>
            </a:custGeom>
            <a:solidFill>
              <a:srgbClr val="F6EA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480741" y="3598354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>
                  <a:moveTo>
                    <a:pt x="0" y="0"/>
                  </a:moveTo>
                  <a:lnTo>
                    <a:pt x="31752" y="0"/>
                  </a:lnTo>
                  <a:lnTo>
                    <a:pt x="31752" y="31752"/>
                  </a:lnTo>
                  <a:lnTo>
                    <a:pt x="0" y="31752"/>
                  </a:lnTo>
                  <a:lnTo>
                    <a:pt x="0" y="0"/>
                  </a:lnTo>
                  <a:close/>
                </a:path>
              </a:pathLst>
            </a:custGeom>
            <a:ln w="9229">
              <a:solidFill>
                <a:srgbClr val="F6EAE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233341" y="3587762"/>
              <a:ext cx="275590" cy="243840"/>
            </a:xfrm>
            <a:custGeom>
              <a:avLst/>
              <a:gdLst/>
              <a:ahLst/>
              <a:cxnLst/>
              <a:rect l="l" t="t" r="r" b="b"/>
              <a:pathLst>
                <a:path w="275589" h="243839">
                  <a:moveTo>
                    <a:pt x="275170" y="0"/>
                  </a:moveTo>
                  <a:lnTo>
                    <a:pt x="0" y="0"/>
                  </a:lnTo>
                  <a:lnTo>
                    <a:pt x="0" y="243420"/>
                  </a:lnTo>
                  <a:lnTo>
                    <a:pt x="275170" y="243420"/>
                  </a:lnTo>
                  <a:lnTo>
                    <a:pt x="275170" y="0"/>
                  </a:lnTo>
                  <a:close/>
                </a:path>
              </a:pathLst>
            </a:custGeom>
            <a:solidFill>
              <a:srgbClr val="F6EA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233341" y="3587775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>
                  <a:moveTo>
                    <a:pt x="0" y="0"/>
                  </a:moveTo>
                  <a:lnTo>
                    <a:pt x="31752" y="0"/>
                  </a:lnTo>
                  <a:lnTo>
                    <a:pt x="31752" y="31752"/>
                  </a:lnTo>
                  <a:lnTo>
                    <a:pt x="0" y="31752"/>
                  </a:lnTo>
                  <a:lnTo>
                    <a:pt x="0" y="0"/>
                  </a:lnTo>
                  <a:close/>
                </a:path>
              </a:pathLst>
            </a:custGeom>
            <a:ln w="9229">
              <a:solidFill>
                <a:srgbClr val="F6EAE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4923447" y="1406766"/>
            <a:ext cx="3615690" cy="3042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45"/>
              </a:lnSpc>
              <a:spcBef>
                <a:spcPts val="100"/>
              </a:spcBef>
            </a:pPr>
            <a:r>
              <a:rPr sz="1800" b="1" spc="-15" dirty="0">
                <a:latin typeface="Calibri"/>
                <a:cs typeface="Calibri"/>
              </a:rPr>
              <a:t>Master:</a:t>
            </a:r>
            <a:endParaRPr sz="1800">
              <a:latin typeface="Calibri"/>
              <a:cs typeface="Calibri"/>
            </a:endParaRPr>
          </a:p>
          <a:p>
            <a:pPr marL="298450" indent="-285750">
              <a:lnSpc>
                <a:spcPts val="2145"/>
              </a:lnSpc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800" dirty="0">
                <a:latin typeface="Calibri"/>
                <a:cs typeface="Calibri"/>
              </a:rPr>
              <a:t>Schedule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build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jobs.</a:t>
            </a:r>
            <a:endParaRPr sz="1800">
              <a:latin typeface="Calibri"/>
              <a:cs typeface="Calibri"/>
            </a:endParaRPr>
          </a:p>
          <a:p>
            <a:pPr marL="298450" marR="5080" indent="-285750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800" spc="-10" dirty="0">
                <a:latin typeface="Calibri"/>
                <a:cs typeface="Calibri"/>
              </a:rPr>
              <a:t>Dispatch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builds </a:t>
            </a:r>
            <a:r>
              <a:rPr sz="1800" spc="-10" dirty="0">
                <a:latin typeface="Calibri"/>
                <a:cs typeface="Calibri"/>
              </a:rPr>
              <a:t>to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the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slaves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for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the </a:t>
            </a:r>
            <a:r>
              <a:rPr sz="1800" spc="-39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actual </a:t>
            </a:r>
            <a:r>
              <a:rPr sz="1800" spc="-5" dirty="0">
                <a:latin typeface="Calibri"/>
                <a:cs typeface="Calibri"/>
              </a:rPr>
              <a:t>job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execution.</a:t>
            </a:r>
            <a:endParaRPr sz="1800">
              <a:latin typeface="Calibri"/>
              <a:cs typeface="Calibri"/>
            </a:endParaRPr>
          </a:p>
          <a:p>
            <a:pPr marL="298450" marR="156210" indent="-286385">
              <a:lnSpc>
                <a:spcPct val="100000"/>
              </a:lnSpc>
              <a:spcBef>
                <a:spcPts val="15"/>
              </a:spcBef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800" spc="-5" dirty="0">
                <a:latin typeface="Calibri"/>
                <a:cs typeface="Calibri"/>
              </a:rPr>
              <a:t>Monitor </a:t>
            </a:r>
            <a:r>
              <a:rPr sz="1800" dirty="0">
                <a:latin typeface="Calibri"/>
                <a:cs typeface="Calibri"/>
              </a:rPr>
              <a:t>the </a:t>
            </a:r>
            <a:r>
              <a:rPr sz="1800" spc="-10" dirty="0">
                <a:latin typeface="Calibri"/>
                <a:cs typeface="Calibri"/>
              </a:rPr>
              <a:t>slaves </a:t>
            </a:r>
            <a:r>
              <a:rPr sz="1800" dirty="0">
                <a:latin typeface="Calibri"/>
                <a:cs typeface="Calibri"/>
              </a:rPr>
              <a:t>and </a:t>
            </a:r>
            <a:r>
              <a:rPr sz="1800" spc="-15" dirty="0">
                <a:latin typeface="Calibri"/>
                <a:cs typeface="Calibri"/>
              </a:rPr>
              <a:t>record </a:t>
            </a:r>
            <a:r>
              <a:rPr sz="1800" dirty="0">
                <a:latin typeface="Calibri"/>
                <a:cs typeface="Calibri"/>
              </a:rPr>
              <a:t>the </a:t>
            </a:r>
            <a:r>
              <a:rPr sz="1800" spc="-39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build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results.</a:t>
            </a:r>
            <a:endParaRPr sz="1800">
              <a:latin typeface="Calibri"/>
              <a:cs typeface="Calibri"/>
            </a:endParaRPr>
          </a:p>
          <a:p>
            <a:pPr marL="298450" indent="-286385">
              <a:lnSpc>
                <a:spcPts val="2140"/>
              </a:lnSpc>
              <a:buFont typeface="Arial MT"/>
              <a:buChar char="•"/>
              <a:tabLst>
                <a:tab pos="298450" algn="l"/>
                <a:tab pos="299085" algn="l"/>
              </a:tabLst>
            </a:pPr>
            <a:r>
              <a:rPr sz="1800" dirty="0">
                <a:latin typeface="Calibri"/>
                <a:cs typeface="Calibri"/>
              </a:rPr>
              <a:t>Can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also </a:t>
            </a:r>
            <a:r>
              <a:rPr sz="1800" spc="-15" dirty="0">
                <a:latin typeface="Calibri"/>
                <a:cs typeface="Calibri"/>
              </a:rPr>
              <a:t>execute</a:t>
            </a:r>
            <a:r>
              <a:rPr sz="1800" dirty="0">
                <a:latin typeface="Calibri"/>
                <a:cs typeface="Calibri"/>
              </a:rPr>
              <a:t> build </a:t>
            </a:r>
            <a:r>
              <a:rPr sz="1800" spc="-5" dirty="0">
                <a:latin typeface="Calibri"/>
                <a:cs typeface="Calibri"/>
              </a:rPr>
              <a:t>jobs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directly.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Font typeface="Arial MT"/>
              <a:buChar char="•"/>
            </a:pPr>
            <a:endParaRPr sz="17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b="1" spc="-15" dirty="0">
                <a:latin typeface="Calibri"/>
                <a:cs typeface="Calibri"/>
              </a:rPr>
              <a:t>Slave:</a:t>
            </a:r>
            <a:endParaRPr sz="1800">
              <a:latin typeface="Calibri"/>
              <a:cs typeface="Calibri"/>
            </a:endParaRPr>
          </a:p>
          <a:p>
            <a:pPr marL="298450" marR="285750" indent="-285750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298450" algn="l"/>
                <a:tab pos="299085" algn="l"/>
              </a:tabLst>
            </a:pPr>
            <a:r>
              <a:rPr sz="1800" spc="-15" dirty="0">
                <a:latin typeface="Calibri"/>
                <a:cs typeface="Calibri"/>
              </a:rPr>
              <a:t>Execute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build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jobs </a:t>
            </a:r>
            <a:r>
              <a:rPr sz="1800" spc="-10" dirty="0">
                <a:latin typeface="Calibri"/>
                <a:cs typeface="Calibri"/>
              </a:rPr>
              <a:t>dispatched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by </a:t>
            </a:r>
            <a:r>
              <a:rPr sz="1800" spc="-39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 </a:t>
            </a:r>
            <a:r>
              <a:rPr sz="1800" spc="-35" dirty="0">
                <a:latin typeface="Calibri"/>
                <a:cs typeface="Calibri"/>
              </a:rPr>
              <a:t>master.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30283" y="1341120"/>
            <a:ext cx="342836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" dirty="0"/>
              <a:t>Jenkins</a:t>
            </a:r>
            <a:r>
              <a:rPr sz="3200" spc="-40" dirty="0"/>
              <a:t> </a:t>
            </a:r>
            <a:r>
              <a:rPr sz="3200" spc="-5" dirty="0"/>
              <a:t>UI</a:t>
            </a:r>
            <a:r>
              <a:rPr sz="3200" spc="-35" dirty="0"/>
              <a:t> </a:t>
            </a:r>
            <a:r>
              <a:rPr sz="3200" spc="-5" dirty="0"/>
              <a:t>Overview</a:t>
            </a:r>
            <a:endParaRPr sz="32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94623" y="1341120"/>
            <a:ext cx="475361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0" spc="-10" dirty="0">
                <a:latin typeface="Calibri"/>
                <a:cs typeface="Calibri"/>
              </a:rPr>
              <a:t>Install</a:t>
            </a:r>
            <a:r>
              <a:rPr sz="3200" b="0" spc="-5" dirty="0">
                <a:latin typeface="Calibri"/>
                <a:cs typeface="Calibri"/>
              </a:rPr>
              <a:t> </a:t>
            </a:r>
            <a:r>
              <a:rPr sz="3200" b="0" dirty="0">
                <a:latin typeface="Calibri"/>
                <a:cs typeface="Calibri"/>
              </a:rPr>
              <a:t>GIT</a:t>
            </a:r>
            <a:r>
              <a:rPr sz="3200" b="0" spc="-5" dirty="0">
                <a:latin typeface="Calibri"/>
                <a:cs typeface="Calibri"/>
              </a:rPr>
              <a:t> </a:t>
            </a:r>
            <a:r>
              <a:rPr sz="3200" b="0" dirty="0">
                <a:latin typeface="Calibri"/>
                <a:cs typeface="Calibri"/>
              </a:rPr>
              <a:t>and</a:t>
            </a:r>
            <a:r>
              <a:rPr sz="3200" b="0" spc="-15" dirty="0">
                <a:latin typeface="Calibri"/>
                <a:cs typeface="Calibri"/>
              </a:rPr>
              <a:t> </a:t>
            </a:r>
            <a:r>
              <a:rPr sz="3200" b="0" dirty="0">
                <a:latin typeface="Calibri"/>
                <a:cs typeface="Calibri"/>
              </a:rPr>
              <a:t>GitHub</a:t>
            </a:r>
            <a:r>
              <a:rPr sz="3200" b="0" spc="-10" dirty="0">
                <a:latin typeface="Calibri"/>
                <a:cs typeface="Calibri"/>
              </a:rPr>
              <a:t> </a:t>
            </a:r>
            <a:r>
              <a:rPr sz="3200" b="0" dirty="0">
                <a:latin typeface="Calibri"/>
                <a:cs typeface="Calibri"/>
              </a:rPr>
              <a:t>plugin</a:t>
            </a:r>
            <a:endParaRPr sz="3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47010" y="1341120"/>
            <a:ext cx="465010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0" spc="-10" dirty="0">
                <a:latin typeface="Calibri"/>
                <a:cs typeface="Calibri"/>
              </a:rPr>
              <a:t>Install </a:t>
            </a:r>
            <a:r>
              <a:rPr sz="3200" b="0" dirty="0">
                <a:latin typeface="Calibri"/>
                <a:cs typeface="Calibri"/>
              </a:rPr>
              <a:t>and</a:t>
            </a:r>
            <a:r>
              <a:rPr sz="3200" b="0" spc="-10" dirty="0">
                <a:latin typeface="Calibri"/>
                <a:cs typeface="Calibri"/>
              </a:rPr>
              <a:t> Configure</a:t>
            </a:r>
            <a:r>
              <a:rPr sz="3200" b="0" spc="-20" dirty="0">
                <a:latin typeface="Calibri"/>
                <a:cs typeface="Calibri"/>
              </a:rPr>
              <a:t> Maven</a:t>
            </a:r>
            <a:endParaRPr sz="3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87587" y="396062"/>
            <a:ext cx="4169410" cy="558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500" spc="-10" dirty="0"/>
              <a:t>What</a:t>
            </a:r>
            <a:r>
              <a:rPr sz="3500" spc="-40" dirty="0"/>
              <a:t> </a:t>
            </a:r>
            <a:r>
              <a:rPr sz="3500" dirty="0"/>
              <a:t>does</a:t>
            </a:r>
            <a:r>
              <a:rPr sz="3500" spc="-30" dirty="0"/>
              <a:t> </a:t>
            </a:r>
            <a:r>
              <a:rPr sz="3500" spc="-20" dirty="0"/>
              <a:t>Maven</a:t>
            </a:r>
            <a:r>
              <a:rPr sz="3500" spc="-40" dirty="0"/>
              <a:t> </a:t>
            </a:r>
            <a:r>
              <a:rPr sz="3500" dirty="0"/>
              <a:t>do?</a:t>
            </a:r>
            <a:endParaRPr sz="3500"/>
          </a:p>
        </p:txBody>
      </p:sp>
      <p:sp>
        <p:nvSpPr>
          <p:cNvPr id="3" name="object 3"/>
          <p:cNvSpPr txBox="1"/>
          <p:nvPr/>
        </p:nvSpPr>
        <p:spPr>
          <a:xfrm>
            <a:off x="535940" y="1269174"/>
            <a:ext cx="6176645" cy="93980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70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500" spc="-15" dirty="0">
                <a:latin typeface="Calibri"/>
                <a:cs typeface="Calibri"/>
              </a:rPr>
              <a:t>Maven</a:t>
            </a:r>
            <a:r>
              <a:rPr sz="2500" spc="-5" dirty="0">
                <a:latin typeface="Calibri"/>
                <a:cs typeface="Calibri"/>
              </a:rPr>
              <a:t> describes</a:t>
            </a:r>
            <a:r>
              <a:rPr sz="2500" spc="-10" dirty="0">
                <a:latin typeface="Calibri"/>
                <a:cs typeface="Calibri"/>
              </a:rPr>
              <a:t> how</a:t>
            </a:r>
            <a:r>
              <a:rPr sz="2500" spc="-5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the</a:t>
            </a:r>
            <a:r>
              <a:rPr sz="2500" spc="5" dirty="0">
                <a:latin typeface="Calibri"/>
                <a:cs typeface="Calibri"/>
              </a:rPr>
              <a:t> </a:t>
            </a:r>
            <a:r>
              <a:rPr sz="2500" spc="-15" dirty="0">
                <a:latin typeface="Calibri"/>
                <a:cs typeface="Calibri"/>
              </a:rPr>
              <a:t>software</a:t>
            </a:r>
            <a:r>
              <a:rPr sz="2500" dirty="0">
                <a:latin typeface="Calibri"/>
                <a:cs typeface="Calibri"/>
              </a:rPr>
              <a:t> is</a:t>
            </a:r>
            <a:r>
              <a:rPr sz="2500" spc="-10" dirty="0">
                <a:latin typeface="Calibri"/>
                <a:cs typeface="Calibri"/>
              </a:rPr>
              <a:t> </a:t>
            </a:r>
            <a:r>
              <a:rPr sz="2500" spc="-5" dirty="0">
                <a:latin typeface="Calibri"/>
                <a:cs typeface="Calibri"/>
              </a:rPr>
              <a:t>built.</a:t>
            </a:r>
            <a:endParaRPr sz="25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60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500" spc="-15" dirty="0">
                <a:latin typeface="Calibri"/>
                <a:cs typeface="Calibri"/>
              </a:rPr>
              <a:t>Maven</a:t>
            </a:r>
            <a:r>
              <a:rPr sz="2500" spc="-5" dirty="0">
                <a:latin typeface="Calibri"/>
                <a:cs typeface="Calibri"/>
              </a:rPr>
              <a:t> describes</a:t>
            </a:r>
            <a:r>
              <a:rPr sz="2500" spc="-10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the </a:t>
            </a:r>
            <a:r>
              <a:rPr sz="2500" spc="-15" dirty="0">
                <a:latin typeface="Calibri"/>
                <a:cs typeface="Calibri"/>
              </a:rPr>
              <a:t>project’s</a:t>
            </a:r>
            <a:r>
              <a:rPr sz="2500" spc="-10" dirty="0">
                <a:latin typeface="Calibri"/>
                <a:cs typeface="Calibri"/>
              </a:rPr>
              <a:t> </a:t>
            </a:r>
            <a:r>
              <a:rPr sz="2500" spc="-5" dirty="0">
                <a:latin typeface="Calibri"/>
                <a:cs typeface="Calibri"/>
              </a:rPr>
              <a:t>dependencies.</a:t>
            </a:r>
            <a:endParaRPr sz="25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02343" y="323291"/>
            <a:ext cx="353822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b="0" spc="-35" dirty="0">
                <a:latin typeface="Calibri"/>
                <a:cs typeface="Calibri"/>
              </a:rPr>
              <a:t>Java</a:t>
            </a:r>
            <a:r>
              <a:rPr sz="4400" b="0" spc="-25" dirty="0">
                <a:latin typeface="Calibri"/>
                <a:cs typeface="Calibri"/>
              </a:rPr>
              <a:t> </a:t>
            </a:r>
            <a:r>
              <a:rPr sz="4400" b="0" spc="-5" dirty="0">
                <a:latin typeface="Calibri"/>
                <a:cs typeface="Calibri"/>
              </a:rPr>
              <a:t>Build</a:t>
            </a:r>
            <a:r>
              <a:rPr sz="4400" b="0" spc="-35" dirty="0">
                <a:latin typeface="Calibri"/>
                <a:cs typeface="Calibri"/>
              </a:rPr>
              <a:t> </a:t>
            </a:r>
            <a:r>
              <a:rPr sz="4400" b="0" spc="-80" dirty="0">
                <a:latin typeface="Calibri"/>
                <a:cs typeface="Calibri"/>
              </a:rPr>
              <a:t>Tools</a:t>
            </a:r>
            <a:endParaRPr sz="44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103505" y="1346652"/>
            <a:ext cx="7483475" cy="2792095"/>
            <a:chOff x="1103505" y="1346652"/>
            <a:chExt cx="7483475" cy="279209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03505" y="1980019"/>
              <a:ext cx="2890390" cy="731303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11295" y="2572524"/>
              <a:ext cx="2530894" cy="156599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06750" y="1346652"/>
              <a:ext cx="4379709" cy="117085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1833" y="1341120"/>
            <a:ext cx="746125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0" spc="-10" dirty="0">
                <a:latin typeface="Calibri"/>
                <a:cs typeface="Calibri"/>
              </a:rPr>
              <a:t>Configure</a:t>
            </a:r>
            <a:r>
              <a:rPr sz="3200" b="0" spc="-5" dirty="0">
                <a:latin typeface="Calibri"/>
                <a:cs typeface="Calibri"/>
              </a:rPr>
              <a:t> Jenkins </a:t>
            </a:r>
            <a:r>
              <a:rPr sz="3200" b="0" spc="-25" dirty="0">
                <a:latin typeface="Calibri"/>
                <a:cs typeface="Calibri"/>
              </a:rPr>
              <a:t>for</a:t>
            </a:r>
            <a:r>
              <a:rPr sz="3200" b="0" spc="5" dirty="0">
                <a:latin typeface="Calibri"/>
                <a:cs typeface="Calibri"/>
              </a:rPr>
              <a:t> </a:t>
            </a:r>
            <a:r>
              <a:rPr sz="3200" b="0" dirty="0">
                <a:latin typeface="Calibri"/>
                <a:cs typeface="Calibri"/>
              </a:rPr>
              <a:t>a </a:t>
            </a:r>
            <a:r>
              <a:rPr sz="3200" b="0" spc="-15" dirty="0">
                <a:latin typeface="Calibri"/>
                <a:cs typeface="Calibri"/>
              </a:rPr>
              <a:t>Maven</a:t>
            </a:r>
            <a:r>
              <a:rPr sz="3200" b="0" spc="15" dirty="0">
                <a:latin typeface="Calibri"/>
                <a:cs typeface="Calibri"/>
              </a:rPr>
              <a:t> </a:t>
            </a:r>
            <a:r>
              <a:rPr sz="3200" b="0" dirty="0">
                <a:latin typeface="Calibri"/>
                <a:cs typeface="Calibri"/>
              </a:rPr>
              <a:t>-based</a:t>
            </a:r>
            <a:r>
              <a:rPr sz="3200" b="0" spc="5" dirty="0">
                <a:latin typeface="Calibri"/>
                <a:cs typeface="Calibri"/>
              </a:rPr>
              <a:t> </a:t>
            </a:r>
            <a:r>
              <a:rPr sz="3200" b="0" spc="-15" dirty="0">
                <a:latin typeface="Calibri"/>
                <a:cs typeface="Calibri"/>
              </a:rPr>
              <a:t>project</a:t>
            </a:r>
            <a:endParaRPr sz="3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1197" y="580237"/>
            <a:ext cx="4179241" cy="320736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5155310" y="1367459"/>
            <a:ext cx="3601720" cy="2082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450" marR="468630" indent="-28575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500" spc="-10" dirty="0">
                <a:latin typeface="Calibri"/>
                <a:cs typeface="Calibri"/>
              </a:rPr>
              <a:t>Developers </a:t>
            </a:r>
            <a:r>
              <a:rPr sz="1500" spc="-5" dirty="0">
                <a:latin typeface="Calibri"/>
                <a:cs typeface="Calibri"/>
              </a:rPr>
              <a:t>commit code </a:t>
            </a:r>
            <a:r>
              <a:rPr sz="1500" spc="-10" dirty="0">
                <a:latin typeface="Calibri"/>
                <a:cs typeface="Calibri"/>
              </a:rPr>
              <a:t>to </a:t>
            </a:r>
            <a:r>
              <a:rPr sz="1500" dirty="0">
                <a:latin typeface="Calibri"/>
                <a:cs typeface="Calibri"/>
              </a:rPr>
              <a:t>a </a:t>
            </a:r>
            <a:r>
              <a:rPr sz="1500" spc="-10" dirty="0">
                <a:latin typeface="Calibri"/>
                <a:cs typeface="Calibri"/>
              </a:rPr>
              <a:t>shared </a:t>
            </a:r>
            <a:r>
              <a:rPr sz="1500" spc="-325" dirty="0">
                <a:latin typeface="Calibri"/>
                <a:cs typeface="Calibri"/>
              </a:rPr>
              <a:t> </a:t>
            </a:r>
            <a:r>
              <a:rPr sz="1500" spc="-5" dirty="0">
                <a:latin typeface="Calibri"/>
                <a:cs typeface="Calibri"/>
              </a:rPr>
              <a:t>repository</a:t>
            </a:r>
            <a:r>
              <a:rPr sz="1500" spc="-15" dirty="0">
                <a:latin typeface="Calibri"/>
                <a:cs typeface="Calibri"/>
              </a:rPr>
              <a:t> </a:t>
            </a:r>
            <a:r>
              <a:rPr sz="1500" spc="-5" dirty="0">
                <a:latin typeface="Calibri"/>
                <a:cs typeface="Calibri"/>
              </a:rPr>
              <a:t>on </a:t>
            </a:r>
            <a:r>
              <a:rPr sz="1500" dirty="0">
                <a:latin typeface="Calibri"/>
                <a:cs typeface="Calibri"/>
              </a:rPr>
              <a:t>a</a:t>
            </a:r>
            <a:r>
              <a:rPr sz="1500" spc="-15" dirty="0">
                <a:latin typeface="Calibri"/>
                <a:cs typeface="Calibri"/>
              </a:rPr>
              <a:t> </a:t>
            </a:r>
            <a:r>
              <a:rPr sz="1500" spc="-10" dirty="0">
                <a:latin typeface="Calibri"/>
                <a:cs typeface="Calibri"/>
              </a:rPr>
              <a:t>regular</a:t>
            </a:r>
            <a:r>
              <a:rPr sz="1500" dirty="0">
                <a:latin typeface="Calibri"/>
                <a:cs typeface="Calibri"/>
              </a:rPr>
              <a:t> </a:t>
            </a:r>
            <a:r>
              <a:rPr sz="1500" spc="-5" dirty="0">
                <a:latin typeface="Calibri"/>
                <a:cs typeface="Calibri"/>
              </a:rPr>
              <a:t>basis.</a:t>
            </a:r>
            <a:endParaRPr sz="15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Font typeface="Arial MT"/>
              <a:buChar char="•"/>
            </a:pPr>
            <a:endParaRPr sz="1450">
              <a:latin typeface="Calibri"/>
              <a:cs typeface="Calibri"/>
            </a:endParaRPr>
          </a:p>
          <a:p>
            <a:pPr marL="298450" marR="5080" indent="-285750" algn="just">
              <a:lnSpc>
                <a:spcPct val="100000"/>
              </a:lnSpc>
              <a:buFont typeface="Arial MT"/>
              <a:buChar char="•"/>
              <a:tabLst>
                <a:tab pos="298450" algn="l"/>
              </a:tabLst>
            </a:pPr>
            <a:r>
              <a:rPr sz="1500" spc="-15" dirty="0">
                <a:latin typeface="Calibri"/>
                <a:cs typeface="Calibri"/>
              </a:rPr>
              <a:t>Version </a:t>
            </a:r>
            <a:r>
              <a:rPr sz="1500" spc="-10" dirty="0">
                <a:latin typeface="Calibri"/>
                <a:cs typeface="Calibri"/>
              </a:rPr>
              <a:t>control </a:t>
            </a:r>
            <a:r>
              <a:rPr sz="1500" spc="-15" dirty="0">
                <a:latin typeface="Calibri"/>
                <a:cs typeface="Calibri"/>
              </a:rPr>
              <a:t>system </a:t>
            </a:r>
            <a:r>
              <a:rPr sz="1500" dirty="0">
                <a:latin typeface="Calibri"/>
                <a:cs typeface="Calibri"/>
              </a:rPr>
              <a:t>is </a:t>
            </a:r>
            <a:r>
              <a:rPr sz="1500" spc="-5" dirty="0">
                <a:latin typeface="Calibri"/>
                <a:cs typeface="Calibri"/>
              </a:rPr>
              <a:t>being </a:t>
            </a:r>
            <a:r>
              <a:rPr sz="1500" spc="-10" dirty="0">
                <a:latin typeface="Calibri"/>
                <a:cs typeface="Calibri"/>
              </a:rPr>
              <a:t>monitored. </a:t>
            </a:r>
            <a:r>
              <a:rPr sz="1500" spc="-325" dirty="0">
                <a:latin typeface="Calibri"/>
                <a:cs typeface="Calibri"/>
              </a:rPr>
              <a:t> </a:t>
            </a:r>
            <a:r>
              <a:rPr sz="1500" spc="-5" dirty="0">
                <a:latin typeface="Calibri"/>
                <a:cs typeface="Calibri"/>
              </a:rPr>
              <a:t>When </a:t>
            </a:r>
            <a:r>
              <a:rPr sz="1500" dirty="0">
                <a:latin typeface="Calibri"/>
                <a:cs typeface="Calibri"/>
              </a:rPr>
              <a:t>a </a:t>
            </a:r>
            <a:r>
              <a:rPr sz="1500" spc="-5" dirty="0">
                <a:latin typeface="Calibri"/>
                <a:cs typeface="Calibri"/>
              </a:rPr>
              <a:t>commit </a:t>
            </a:r>
            <a:r>
              <a:rPr sz="1500" dirty="0">
                <a:latin typeface="Calibri"/>
                <a:cs typeface="Calibri"/>
              </a:rPr>
              <a:t>is </a:t>
            </a:r>
            <a:r>
              <a:rPr sz="1500" spc="-10" dirty="0">
                <a:latin typeface="Calibri"/>
                <a:cs typeface="Calibri"/>
              </a:rPr>
              <a:t>detected, </a:t>
            </a:r>
            <a:r>
              <a:rPr sz="1500" dirty="0">
                <a:latin typeface="Calibri"/>
                <a:cs typeface="Calibri"/>
              </a:rPr>
              <a:t>a build will </a:t>
            </a:r>
            <a:r>
              <a:rPr sz="1500" spc="-5" dirty="0">
                <a:latin typeface="Calibri"/>
                <a:cs typeface="Calibri"/>
              </a:rPr>
              <a:t>be </a:t>
            </a:r>
            <a:r>
              <a:rPr sz="1500" spc="-325" dirty="0">
                <a:latin typeface="Calibri"/>
                <a:cs typeface="Calibri"/>
              </a:rPr>
              <a:t> </a:t>
            </a:r>
            <a:r>
              <a:rPr sz="1500" spc="-5" dirty="0">
                <a:latin typeface="Calibri"/>
                <a:cs typeface="Calibri"/>
              </a:rPr>
              <a:t>triggered</a:t>
            </a:r>
            <a:r>
              <a:rPr sz="1500" spc="-10" dirty="0">
                <a:latin typeface="Calibri"/>
                <a:cs typeface="Calibri"/>
              </a:rPr>
              <a:t> </a:t>
            </a:r>
            <a:r>
              <a:rPr sz="1500" spc="-15" dirty="0">
                <a:latin typeface="Calibri"/>
                <a:cs typeface="Calibri"/>
              </a:rPr>
              <a:t>automatically.</a:t>
            </a:r>
            <a:endParaRPr sz="15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Font typeface="Arial MT"/>
              <a:buChar char="•"/>
            </a:pPr>
            <a:endParaRPr sz="1450">
              <a:latin typeface="Calibri"/>
              <a:cs typeface="Calibri"/>
            </a:endParaRPr>
          </a:p>
          <a:p>
            <a:pPr marL="298450" marR="9525" indent="-285750" algn="just">
              <a:lnSpc>
                <a:spcPct val="100000"/>
              </a:lnSpc>
              <a:buFont typeface="Arial MT"/>
              <a:buChar char="•"/>
              <a:tabLst>
                <a:tab pos="298450" algn="l"/>
              </a:tabLst>
            </a:pPr>
            <a:r>
              <a:rPr sz="1500" spc="-5" dirty="0">
                <a:latin typeface="Calibri"/>
                <a:cs typeface="Calibri"/>
              </a:rPr>
              <a:t>If the </a:t>
            </a:r>
            <a:r>
              <a:rPr sz="1500" dirty="0">
                <a:latin typeface="Calibri"/>
                <a:cs typeface="Calibri"/>
              </a:rPr>
              <a:t>build is </a:t>
            </a:r>
            <a:r>
              <a:rPr sz="1500" spc="-5" dirty="0">
                <a:latin typeface="Calibri"/>
                <a:cs typeface="Calibri"/>
              </a:rPr>
              <a:t>not </a:t>
            </a:r>
            <a:r>
              <a:rPr sz="1500" spc="-10" dirty="0">
                <a:latin typeface="Calibri"/>
                <a:cs typeface="Calibri"/>
              </a:rPr>
              <a:t>green, developers </a:t>
            </a:r>
            <a:r>
              <a:rPr sz="1500" dirty="0">
                <a:latin typeface="Calibri"/>
                <a:cs typeface="Calibri"/>
              </a:rPr>
              <a:t>will </a:t>
            </a:r>
            <a:r>
              <a:rPr sz="1500" spc="-5" dirty="0">
                <a:latin typeface="Calibri"/>
                <a:cs typeface="Calibri"/>
              </a:rPr>
              <a:t>be </a:t>
            </a:r>
            <a:r>
              <a:rPr sz="1500" spc="-325" dirty="0">
                <a:latin typeface="Calibri"/>
                <a:cs typeface="Calibri"/>
              </a:rPr>
              <a:t> </a:t>
            </a:r>
            <a:r>
              <a:rPr sz="1500" spc="-5" dirty="0">
                <a:latin typeface="Calibri"/>
                <a:cs typeface="Calibri"/>
              </a:rPr>
              <a:t>notified</a:t>
            </a:r>
            <a:r>
              <a:rPr sz="1500" spc="-10" dirty="0">
                <a:latin typeface="Calibri"/>
                <a:cs typeface="Calibri"/>
              </a:rPr>
              <a:t> </a:t>
            </a:r>
            <a:r>
              <a:rPr sz="1500" spc="-15" dirty="0">
                <a:latin typeface="Calibri"/>
                <a:cs typeface="Calibri"/>
              </a:rPr>
              <a:t>immediately.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384368" y="757428"/>
            <a:ext cx="30765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What</a:t>
            </a:r>
            <a:r>
              <a:rPr spc="-15" dirty="0"/>
              <a:t> </a:t>
            </a:r>
            <a:r>
              <a:rPr spc="-5" dirty="0"/>
              <a:t>is</a:t>
            </a:r>
            <a:r>
              <a:rPr spc="-20" dirty="0"/>
              <a:t> </a:t>
            </a:r>
            <a:r>
              <a:rPr spc="-10" dirty="0"/>
              <a:t>Continuous</a:t>
            </a:r>
            <a:r>
              <a:rPr spc="-15" dirty="0"/>
              <a:t> Integration?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78554" y="1341120"/>
            <a:ext cx="637540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0" spc="-20" dirty="0">
                <a:latin typeface="Calibri"/>
                <a:cs typeface="Calibri"/>
              </a:rPr>
              <a:t>Create</a:t>
            </a:r>
            <a:r>
              <a:rPr sz="3200" b="0" dirty="0">
                <a:latin typeface="Calibri"/>
                <a:cs typeface="Calibri"/>
              </a:rPr>
              <a:t> a</a:t>
            </a:r>
            <a:r>
              <a:rPr sz="3200" b="0" spc="5" dirty="0">
                <a:latin typeface="Calibri"/>
                <a:cs typeface="Calibri"/>
              </a:rPr>
              <a:t> </a:t>
            </a:r>
            <a:r>
              <a:rPr sz="3200" b="0" spc="-15" dirty="0">
                <a:latin typeface="Calibri"/>
                <a:cs typeface="Calibri"/>
              </a:rPr>
              <a:t>Maven</a:t>
            </a:r>
            <a:r>
              <a:rPr sz="3200" b="0" spc="10" dirty="0">
                <a:latin typeface="Calibri"/>
                <a:cs typeface="Calibri"/>
              </a:rPr>
              <a:t> </a:t>
            </a:r>
            <a:r>
              <a:rPr sz="3200" b="0" dirty="0">
                <a:latin typeface="Calibri"/>
                <a:cs typeface="Calibri"/>
              </a:rPr>
              <a:t>-based</a:t>
            </a:r>
            <a:r>
              <a:rPr sz="3200" b="0" spc="5" dirty="0">
                <a:latin typeface="Calibri"/>
                <a:cs typeface="Calibri"/>
              </a:rPr>
              <a:t> </a:t>
            </a:r>
            <a:r>
              <a:rPr sz="3200" b="0" spc="-5" dirty="0">
                <a:latin typeface="Calibri"/>
                <a:cs typeface="Calibri"/>
              </a:rPr>
              <a:t>Jenkins </a:t>
            </a:r>
            <a:r>
              <a:rPr sz="3200" b="0" spc="-15" dirty="0">
                <a:latin typeface="Calibri"/>
                <a:cs typeface="Calibri"/>
              </a:rPr>
              <a:t>project</a:t>
            </a:r>
            <a:endParaRPr sz="3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94295" y="1341120"/>
            <a:ext cx="556577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0" dirty="0">
                <a:latin typeface="Calibri"/>
                <a:cs typeface="Calibri"/>
              </a:rPr>
              <a:t>Run </a:t>
            </a:r>
            <a:r>
              <a:rPr sz="3200" b="0" spc="-5" dirty="0">
                <a:latin typeface="Calibri"/>
                <a:cs typeface="Calibri"/>
              </a:rPr>
              <a:t>Maven-based</a:t>
            </a:r>
            <a:r>
              <a:rPr sz="3200" b="0" spc="10" dirty="0">
                <a:latin typeface="Calibri"/>
                <a:cs typeface="Calibri"/>
              </a:rPr>
              <a:t> </a:t>
            </a:r>
            <a:r>
              <a:rPr sz="3200" b="0" spc="-5" dirty="0">
                <a:latin typeface="Calibri"/>
                <a:cs typeface="Calibri"/>
              </a:rPr>
              <a:t>Jenkins</a:t>
            </a:r>
            <a:r>
              <a:rPr sz="3200" b="0" dirty="0">
                <a:latin typeface="Calibri"/>
                <a:cs typeface="Calibri"/>
              </a:rPr>
              <a:t> </a:t>
            </a:r>
            <a:r>
              <a:rPr sz="3200" b="0" spc="-15" dirty="0">
                <a:latin typeface="Calibri"/>
                <a:cs typeface="Calibri"/>
              </a:rPr>
              <a:t>project</a:t>
            </a:r>
            <a:endParaRPr sz="3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05685" y="323291"/>
            <a:ext cx="453326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b="0" spc="-25" dirty="0">
                <a:latin typeface="Calibri"/>
                <a:cs typeface="Calibri"/>
              </a:rPr>
              <a:t>Maven</a:t>
            </a:r>
            <a:r>
              <a:rPr sz="4400" b="0" spc="-30" dirty="0">
                <a:latin typeface="Calibri"/>
                <a:cs typeface="Calibri"/>
              </a:rPr>
              <a:t> </a:t>
            </a:r>
            <a:r>
              <a:rPr sz="4400" b="0" spc="-5" dirty="0">
                <a:latin typeface="Calibri"/>
                <a:cs typeface="Calibri"/>
              </a:rPr>
              <a:t>pom.xml</a:t>
            </a:r>
            <a:r>
              <a:rPr sz="4400" b="0" spc="-20" dirty="0">
                <a:latin typeface="Calibri"/>
                <a:cs typeface="Calibri"/>
              </a:rPr>
              <a:t> </a:t>
            </a:r>
            <a:r>
              <a:rPr sz="4400" b="0" spc="-5" dirty="0">
                <a:latin typeface="Calibri"/>
                <a:cs typeface="Calibri"/>
              </a:rPr>
              <a:t>file</a:t>
            </a:r>
            <a:endParaRPr sz="44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5940" y="1260760"/>
            <a:ext cx="6950709" cy="2265045"/>
          </a:xfrm>
          <a:prstGeom prst="rect">
            <a:avLst/>
          </a:prstGeom>
        </p:spPr>
        <p:txBody>
          <a:bodyPr vert="horz" wrap="square" lIns="0" tIns="9715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76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500" spc="-5" dirty="0">
                <a:latin typeface="Calibri"/>
                <a:cs typeface="Calibri"/>
              </a:rPr>
              <a:t>Describe</a:t>
            </a:r>
            <a:r>
              <a:rPr sz="2500" spc="5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the</a:t>
            </a:r>
            <a:r>
              <a:rPr sz="2500" spc="5" dirty="0">
                <a:latin typeface="Calibri"/>
                <a:cs typeface="Calibri"/>
              </a:rPr>
              <a:t> </a:t>
            </a:r>
            <a:r>
              <a:rPr sz="2500" spc="-15" dirty="0">
                <a:latin typeface="Calibri"/>
                <a:cs typeface="Calibri"/>
              </a:rPr>
              <a:t>software</a:t>
            </a:r>
            <a:r>
              <a:rPr sz="2500" spc="10" dirty="0">
                <a:latin typeface="Calibri"/>
                <a:cs typeface="Calibri"/>
              </a:rPr>
              <a:t> </a:t>
            </a:r>
            <a:r>
              <a:rPr sz="2500" spc="-10" dirty="0">
                <a:latin typeface="Calibri"/>
                <a:cs typeface="Calibri"/>
              </a:rPr>
              <a:t>project</a:t>
            </a:r>
            <a:r>
              <a:rPr sz="2500" dirty="0">
                <a:latin typeface="Calibri"/>
                <a:cs typeface="Calibri"/>
              </a:rPr>
              <a:t> </a:t>
            </a:r>
            <a:r>
              <a:rPr sz="2500" spc="-5" dirty="0">
                <a:latin typeface="Calibri"/>
                <a:cs typeface="Calibri"/>
              </a:rPr>
              <a:t>being</a:t>
            </a:r>
            <a:r>
              <a:rPr sz="2500" dirty="0">
                <a:latin typeface="Calibri"/>
                <a:cs typeface="Calibri"/>
              </a:rPr>
              <a:t> </a:t>
            </a:r>
            <a:r>
              <a:rPr sz="2500" spc="-5" dirty="0">
                <a:latin typeface="Calibri"/>
                <a:cs typeface="Calibri"/>
              </a:rPr>
              <a:t>built,</a:t>
            </a:r>
            <a:r>
              <a:rPr sz="2500" dirty="0">
                <a:latin typeface="Calibri"/>
                <a:cs typeface="Calibri"/>
              </a:rPr>
              <a:t> </a:t>
            </a:r>
            <a:r>
              <a:rPr sz="2500" spc="-5" dirty="0">
                <a:latin typeface="Calibri"/>
                <a:cs typeface="Calibri"/>
              </a:rPr>
              <a:t>including</a:t>
            </a:r>
            <a:endParaRPr sz="2500">
              <a:latin typeface="Calibri"/>
              <a:cs typeface="Calibri"/>
            </a:endParaRPr>
          </a:p>
          <a:p>
            <a:pPr marL="755650" lvl="1" indent="-285750">
              <a:lnSpc>
                <a:spcPct val="100000"/>
              </a:lnSpc>
              <a:spcBef>
                <a:spcPts val="535"/>
              </a:spcBef>
              <a:buFont typeface="Arial MT"/>
              <a:buChar char="–"/>
              <a:tabLst>
                <a:tab pos="755015" algn="l"/>
                <a:tab pos="755650" algn="l"/>
              </a:tabLst>
            </a:pPr>
            <a:r>
              <a:rPr sz="2000" spc="-5" dirty="0">
                <a:latin typeface="Calibri"/>
                <a:cs typeface="Calibri"/>
              </a:rPr>
              <a:t>The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dependencies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on other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external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modules.</a:t>
            </a:r>
            <a:endParaRPr sz="2000">
              <a:latin typeface="Calibri"/>
              <a:cs typeface="Calibri"/>
            </a:endParaRPr>
          </a:p>
          <a:p>
            <a:pPr marL="755650" lvl="1" indent="-285750">
              <a:lnSpc>
                <a:spcPct val="100000"/>
              </a:lnSpc>
              <a:spcBef>
                <a:spcPts val="465"/>
              </a:spcBef>
              <a:buFont typeface="Arial MT"/>
              <a:buChar char="–"/>
              <a:tabLst>
                <a:tab pos="755015" algn="l"/>
                <a:tab pos="755650" algn="l"/>
              </a:tabLst>
            </a:pPr>
            <a:r>
              <a:rPr sz="2000" spc="-5" dirty="0">
                <a:latin typeface="Calibri"/>
                <a:cs typeface="Calibri"/>
              </a:rPr>
              <a:t>The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directory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structures.</a:t>
            </a:r>
            <a:endParaRPr sz="2000">
              <a:latin typeface="Calibri"/>
              <a:cs typeface="Calibri"/>
            </a:endParaRPr>
          </a:p>
          <a:p>
            <a:pPr marL="755650" lvl="1" indent="-285750">
              <a:lnSpc>
                <a:spcPct val="100000"/>
              </a:lnSpc>
              <a:spcBef>
                <a:spcPts val="465"/>
              </a:spcBef>
              <a:buFont typeface="Arial MT"/>
              <a:buChar char="–"/>
              <a:tabLst>
                <a:tab pos="755015" algn="l"/>
                <a:tab pos="755650" algn="l"/>
              </a:tabLst>
            </a:pPr>
            <a:r>
              <a:rPr sz="2000" spc="-5" dirty="0">
                <a:latin typeface="Calibri"/>
                <a:cs typeface="Calibri"/>
              </a:rPr>
              <a:t>The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required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plugins.</a:t>
            </a:r>
            <a:endParaRPr sz="2000">
              <a:latin typeface="Calibri"/>
              <a:cs typeface="Calibri"/>
            </a:endParaRPr>
          </a:p>
          <a:p>
            <a:pPr marL="755015" marR="105410" lvl="1" indent="-285750">
              <a:lnSpc>
                <a:spcPct val="100000"/>
              </a:lnSpc>
              <a:spcBef>
                <a:spcPts val="500"/>
              </a:spcBef>
              <a:buFont typeface="Arial MT"/>
              <a:buChar char="–"/>
              <a:tabLst>
                <a:tab pos="755015" algn="l"/>
                <a:tab pos="755650" algn="l"/>
              </a:tabLst>
            </a:pPr>
            <a:r>
              <a:rPr sz="2000" spc="-5" dirty="0">
                <a:latin typeface="Calibri"/>
                <a:cs typeface="Calibri"/>
              </a:rPr>
              <a:t>The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predefined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targets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for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performing</a:t>
            </a:r>
            <a:r>
              <a:rPr sz="2000" spc="-5" dirty="0">
                <a:latin typeface="Calibri"/>
                <a:cs typeface="Calibri"/>
              </a:rPr>
              <a:t> certain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tasks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such as </a:t>
            </a:r>
            <a:r>
              <a:rPr sz="2000" spc="-434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compilation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and </a:t>
            </a:r>
            <a:r>
              <a:rPr sz="2000" spc="-10" dirty="0">
                <a:latin typeface="Calibri"/>
                <a:cs typeface="Calibri"/>
              </a:rPr>
              <a:t>packaging.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07198" y="438416"/>
            <a:ext cx="632968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0" spc="-25" dirty="0">
                <a:latin typeface="Calibri"/>
                <a:cs typeface="Calibri"/>
              </a:rPr>
              <a:t>Different</a:t>
            </a:r>
            <a:r>
              <a:rPr sz="3000" b="0" spc="-10" dirty="0">
                <a:latin typeface="Calibri"/>
                <a:cs typeface="Calibri"/>
              </a:rPr>
              <a:t> </a:t>
            </a:r>
            <a:r>
              <a:rPr sz="3000" b="0" spc="-5" dirty="0">
                <a:latin typeface="Calibri"/>
                <a:cs typeface="Calibri"/>
              </a:rPr>
              <a:t>Phases in </a:t>
            </a:r>
            <a:r>
              <a:rPr sz="3000" b="0" spc="-20" dirty="0">
                <a:latin typeface="Calibri"/>
                <a:cs typeface="Calibri"/>
              </a:rPr>
              <a:t>Maven</a:t>
            </a:r>
            <a:r>
              <a:rPr sz="3000" b="0" spc="-10" dirty="0">
                <a:latin typeface="Calibri"/>
                <a:cs typeface="Calibri"/>
              </a:rPr>
              <a:t> </a:t>
            </a:r>
            <a:r>
              <a:rPr sz="3000" b="0" spc="-5" dirty="0">
                <a:latin typeface="Calibri"/>
                <a:cs typeface="Calibri"/>
              </a:rPr>
              <a:t>Build</a:t>
            </a:r>
            <a:r>
              <a:rPr sz="3000" b="0" spc="-10" dirty="0">
                <a:latin typeface="Calibri"/>
                <a:cs typeface="Calibri"/>
              </a:rPr>
              <a:t> </a:t>
            </a:r>
            <a:r>
              <a:rPr sz="3000" b="0" spc="-20" dirty="0">
                <a:latin typeface="Calibri"/>
                <a:cs typeface="Calibri"/>
              </a:rPr>
              <a:t>Lifecycle</a:t>
            </a:r>
            <a:endParaRPr sz="30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5938" y="1353820"/>
            <a:ext cx="75768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26465" algn="l"/>
              </a:tabLst>
            </a:pPr>
            <a:r>
              <a:rPr sz="1800" b="1" spc="-15" dirty="0">
                <a:solidFill>
                  <a:srgbClr val="FF0000"/>
                </a:solidFill>
                <a:latin typeface="Calibri"/>
                <a:cs typeface="Calibri"/>
              </a:rPr>
              <a:t>validate	</a:t>
            </a:r>
            <a:r>
              <a:rPr sz="1800" spc="-20" dirty="0">
                <a:latin typeface="Calibri"/>
                <a:cs typeface="Calibri"/>
              </a:rPr>
              <a:t>Validate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project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is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correct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and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all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necessary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information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is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available.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5938" y="1624025"/>
            <a:ext cx="775970" cy="685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635">
              <a:lnSpc>
                <a:spcPct val="1203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FF0000"/>
                </a:solidFill>
                <a:latin typeface="Calibri"/>
                <a:cs typeface="Calibri"/>
              </a:rPr>
              <a:t>co</a:t>
            </a:r>
            <a:r>
              <a:rPr sz="1800" b="1" dirty="0">
                <a:solidFill>
                  <a:srgbClr val="FF0000"/>
                </a:solidFill>
                <a:latin typeface="Calibri"/>
                <a:cs typeface="Calibri"/>
              </a:rPr>
              <a:t>m</a:t>
            </a:r>
            <a:r>
              <a:rPr sz="1800" b="1" spc="-5" dirty="0">
                <a:solidFill>
                  <a:srgbClr val="FF0000"/>
                </a:solidFill>
                <a:latin typeface="Calibri"/>
                <a:cs typeface="Calibri"/>
              </a:rPr>
              <a:t>p</a:t>
            </a:r>
            <a:r>
              <a:rPr sz="1800" b="1" spc="-10" dirty="0">
                <a:solidFill>
                  <a:srgbClr val="FF0000"/>
                </a:solidFill>
                <a:latin typeface="Calibri"/>
                <a:cs typeface="Calibri"/>
              </a:rPr>
              <a:t>ile  </a:t>
            </a:r>
            <a:r>
              <a:rPr sz="1800" b="1" spc="-20" dirty="0">
                <a:solidFill>
                  <a:srgbClr val="FF0000"/>
                </a:solidFill>
                <a:latin typeface="Calibri"/>
                <a:cs typeface="Calibri"/>
              </a:rPr>
              <a:t>test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50338" y="1624025"/>
            <a:ext cx="6562090" cy="685800"/>
          </a:xfrm>
          <a:prstGeom prst="rect">
            <a:avLst/>
          </a:prstGeom>
        </p:spPr>
        <p:txBody>
          <a:bodyPr vert="horz" wrap="square" lIns="0" tIns="685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40"/>
              </a:spcBef>
            </a:pPr>
            <a:r>
              <a:rPr sz="1800" spc="-5" dirty="0">
                <a:latin typeface="Calibri"/>
                <a:cs typeface="Calibri"/>
              </a:rPr>
              <a:t>Compile</a:t>
            </a:r>
            <a:r>
              <a:rPr sz="1800" dirty="0">
                <a:latin typeface="Calibri"/>
                <a:cs typeface="Calibri"/>
              </a:rPr>
              <a:t> the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source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code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of the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project.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434"/>
              </a:spcBef>
            </a:pPr>
            <a:r>
              <a:rPr sz="1800" spc="-50" dirty="0">
                <a:latin typeface="Calibri"/>
                <a:cs typeface="Calibri"/>
              </a:rPr>
              <a:t>Test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compiled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source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code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using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suitable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unit </a:t>
            </a:r>
            <a:r>
              <a:rPr sz="1800" spc="-10" dirty="0">
                <a:latin typeface="Calibri"/>
                <a:cs typeface="Calibri"/>
              </a:rPr>
              <a:t>testing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framework.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36167" y="2340000"/>
            <a:ext cx="699198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26465" algn="l"/>
              </a:tabLst>
            </a:pPr>
            <a:r>
              <a:rPr sz="1800" b="1" spc="-10" dirty="0">
                <a:solidFill>
                  <a:srgbClr val="FF0000"/>
                </a:solidFill>
                <a:latin typeface="Calibri"/>
                <a:cs typeface="Calibri"/>
              </a:rPr>
              <a:t>package	</a:t>
            </a:r>
            <a:r>
              <a:rPr sz="1800" spc="-55" dirty="0">
                <a:latin typeface="Calibri"/>
                <a:cs typeface="Calibri"/>
              </a:rPr>
              <a:t>Take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compiled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code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and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package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it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in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its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distributable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format.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35938" y="2618435"/>
            <a:ext cx="593090" cy="6775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88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FF0000"/>
                </a:solidFill>
                <a:latin typeface="Calibri"/>
                <a:cs typeface="Calibri"/>
              </a:rPr>
              <a:t>verify </a:t>
            </a:r>
            <a:r>
              <a:rPr sz="1800" b="1" spc="-39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FF0000"/>
                </a:solidFill>
                <a:latin typeface="Calibri"/>
                <a:cs typeface="Calibri"/>
              </a:rPr>
              <a:t>in</a:t>
            </a:r>
            <a:r>
              <a:rPr sz="1800" b="1" spc="-30" dirty="0">
                <a:solidFill>
                  <a:srgbClr val="FF0000"/>
                </a:solidFill>
                <a:latin typeface="Calibri"/>
                <a:cs typeface="Calibri"/>
              </a:rPr>
              <a:t>s</a:t>
            </a:r>
            <a:r>
              <a:rPr sz="1800" b="1" spc="-15" dirty="0">
                <a:solidFill>
                  <a:srgbClr val="FF0000"/>
                </a:solidFill>
                <a:latin typeface="Calibri"/>
                <a:cs typeface="Calibri"/>
              </a:rPr>
              <a:t>t</a:t>
            </a:r>
            <a:r>
              <a:rPr sz="1800" b="1" spc="-5" dirty="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sz="1800" b="1" spc="-10" dirty="0">
                <a:solidFill>
                  <a:srgbClr val="FF0000"/>
                </a:solidFill>
                <a:latin typeface="Calibri"/>
                <a:cs typeface="Calibri"/>
              </a:rPr>
              <a:t>l</a:t>
            </a:r>
            <a:r>
              <a:rPr sz="1800" b="1" dirty="0">
                <a:solidFill>
                  <a:srgbClr val="FF0000"/>
                </a:solidFill>
                <a:latin typeface="Calibri"/>
                <a:cs typeface="Calibri"/>
              </a:rPr>
              <a:t>l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2700" marR="5080">
              <a:lnSpc>
                <a:spcPct val="109600"/>
              </a:lnSpc>
              <a:spcBef>
                <a:spcPts val="300"/>
              </a:spcBef>
            </a:pPr>
            <a:r>
              <a:rPr spc="-5" dirty="0"/>
              <a:t>Run</a:t>
            </a:r>
            <a:r>
              <a:rPr spc="5" dirty="0"/>
              <a:t> </a:t>
            </a:r>
            <a:r>
              <a:rPr spc="-10" dirty="0"/>
              <a:t>any</a:t>
            </a:r>
            <a:r>
              <a:rPr spc="5" dirty="0"/>
              <a:t> </a:t>
            </a:r>
            <a:r>
              <a:rPr spc="-5" dirty="0"/>
              <a:t>checks</a:t>
            </a:r>
            <a:r>
              <a:rPr spc="5" dirty="0"/>
              <a:t> </a:t>
            </a:r>
            <a:r>
              <a:rPr dirty="0"/>
              <a:t>on</a:t>
            </a:r>
            <a:r>
              <a:rPr spc="15" dirty="0"/>
              <a:t> </a:t>
            </a:r>
            <a:r>
              <a:rPr spc="-10" dirty="0"/>
              <a:t>results</a:t>
            </a:r>
            <a:r>
              <a:rPr spc="5" dirty="0"/>
              <a:t> </a:t>
            </a:r>
            <a:r>
              <a:rPr dirty="0"/>
              <a:t>of</a:t>
            </a:r>
            <a:r>
              <a:rPr spc="10" dirty="0"/>
              <a:t> </a:t>
            </a:r>
            <a:r>
              <a:rPr spc="-15" dirty="0"/>
              <a:t>integration</a:t>
            </a:r>
            <a:r>
              <a:rPr spc="15" dirty="0"/>
              <a:t> </a:t>
            </a:r>
            <a:r>
              <a:rPr spc="-15" dirty="0"/>
              <a:t>tests</a:t>
            </a:r>
            <a:r>
              <a:rPr spc="5" dirty="0"/>
              <a:t> </a:t>
            </a:r>
            <a:r>
              <a:rPr spc="-10" dirty="0"/>
              <a:t>to</a:t>
            </a:r>
            <a:r>
              <a:rPr spc="10" dirty="0"/>
              <a:t> </a:t>
            </a:r>
            <a:r>
              <a:rPr spc="-5" dirty="0"/>
              <a:t>ensure</a:t>
            </a:r>
            <a:r>
              <a:rPr spc="15" dirty="0"/>
              <a:t> </a:t>
            </a:r>
            <a:r>
              <a:rPr dirty="0"/>
              <a:t>quality</a:t>
            </a:r>
            <a:r>
              <a:rPr spc="5" dirty="0"/>
              <a:t> </a:t>
            </a:r>
            <a:r>
              <a:rPr spc="-10" dirty="0"/>
              <a:t>criteria</a:t>
            </a:r>
            <a:r>
              <a:rPr spc="5" dirty="0"/>
              <a:t> </a:t>
            </a:r>
            <a:r>
              <a:rPr spc="-10" dirty="0"/>
              <a:t>are</a:t>
            </a:r>
            <a:r>
              <a:rPr spc="5" dirty="0"/>
              <a:t> </a:t>
            </a:r>
            <a:r>
              <a:rPr spc="-5" dirty="0"/>
              <a:t>met. </a:t>
            </a:r>
            <a:r>
              <a:rPr spc="-390" dirty="0"/>
              <a:t> </a:t>
            </a:r>
            <a:r>
              <a:rPr spc="-10" dirty="0"/>
              <a:t>Install</a:t>
            </a:r>
            <a:r>
              <a:rPr spc="5" dirty="0"/>
              <a:t> </a:t>
            </a:r>
            <a:r>
              <a:rPr spc="-5" dirty="0"/>
              <a:t>the</a:t>
            </a:r>
            <a:r>
              <a:rPr spc="5" dirty="0"/>
              <a:t> </a:t>
            </a:r>
            <a:r>
              <a:rPr spc="-10" dirty="0"/>
              <a:t>package</a:t>
            </a:r>
            <a:r>
              <a:rPr spc="5" dirty="0"/>
              <a:t> </a:t>
            </a:r>
            <a:r>
              <a:rPr spc="-10" dirty="0"/>
              <a:t>into</a:t>
            </a:r>
            <a:r>
              <a:rPr spc="5" dirty="0"/>
              <a:t> </a:t>
            </a:r>
            <a:r>
              <a:rPr spc="-5" dirty="0"/>
              <a:t>the</a:t>
            </a:r>
            <a:r>
              <a:rPr spc="5" dirty="0"/>
              <a:t> </a:t>
            </a:r>
            <a:r>
              <a:rPr spc="-5" dirty="0"/>
              <a:t>local</a:t>
            </a:r>
            <a:r>
              <a:rPr spc="5" dirty="0"/>
              <a:t> </a:t>
            </a:r>
            <a:r>
              <a:rPr spc="-20" dirty="0"/>
              <a:t>repository,</a:t>
            </a:r>
            <a:r>
              <a:rPr spc="5" dirty="0"/>
              <a:t> </a:t>
            </a:r>
            <a:r>
              <a:rPr spc="-15" dirty="0"/>
              <a:t>for</a:t>
            </a:r>
            <a:r>
              <a:rPr dirty="0"/>
              <a:t> </a:t>
            </a:r>
            <a:r>
              <a:rPr spc="-5" dirty="0"/>
              <a:t>use</a:t>
            </a:r>
            <a:r>
              <a:rPr spc="10" dirty="0"/>
              <a:t> </a:t>
            </a:r>
            <a:r>
              <a:rPr dirty="0"/>
              <a:t>as a</a:t>
            </a:r>
            <a:r>
              <a:rPr spc="5" dirty="0"/>
              <a:t> </a:t>
            </a:r>
            <a:r>
              <a:rPr dirty="0"/>
              <a:t>dependency </a:t>
            </a:r>
            <a:r>
              <a:rPr spc="-5" dirty="0"/>
              <a:t>in</a:t>
            </a:r>
            <a:r>
              <a:rPr spc="5" dirty="0"/>
              <a:t> </a:t>
            </a:r>
            <a:r>
              <a:rPr spc="-5" dirty="0"/>
              <a:t>other </a:t>
            </a:r>
            <a:r>
              <a:rPr dirty="0"/>
              <a:t> </a:t>
            </a:r>
            <a:r>
              <a:rPr spc="-10" dirty="0"/>
              <a:t>projects</a:t>
            </a:r>
            <a:r>
              <a:rPr spc="-5" dirty="0"/>
              <a:t> </a:t>
            </a:r>
            <a:r>
              <a:rPr spc="-20" dirty="0"/>
              <a:t>locally.</a:t>
            </a:r>
          </a:p>
          <a:p>
            <a:pPr marL="12700" marR="833755">
              <a:lnSpc>
                <a:spcPct val="100000"/>
              </a:lnSpc>
              <a:spcBef>
                <a:spcPts val="440"/>
              </a:spcBef>
            </a:pPr>
            <a:r>
              <a:rPr spc="-5" dirty="0"/>
              <a:t>Copy </a:t>
            </a:r>
            <a:r>
              <a:rPr dirty="0"/>
              <a:t>the</a:t>
            </a:r>
            <a:r>
              <a:rPr spc="5" dirty="0"/>
              <a:t> </a:t>
            </a:r>
            <a:r>
              <a:rPr dirty="0"/>
              <a:t>final </a:t>
            </a:r>
            <a:r>
              <a:rPr spc="-10" dirty="0"/>
              <a:t>package</a:t>
            </a:r>
            <a:r>
              <a:rPr spc="5" dirty="0"/>
              <a:t> </a:t>
            </a:r>
            <a:r>
              <a:rPr spc="-10" dirty="0"/>
              <a:t>to</a:t>
            </a:r>
            <a:r>
              <a:rPr dirty="0"/>
              <a:t> the</a:t>
            </a:r>
            <a:r>
              <a:rPr spc="5" dirty="0"/>
              <a:t> </a:t>
            </a:r>
            <a:r>
              <a:rPr spc="-10" dirty="0"/>
              <a:t>remote</a:t>
            </a:r>
            <a:r>
              <a:rPr spc="5" dirty="0"/>
              <a:t> </a:t>
            </a:r>
            <a:r>
              <a:rPr spc="-5" dirty="0"/>
              <a:t>repository </a:t>
            </a:r>
            <a:r>
              <a:rPr spc="-15" dirty="0"/>
              <a:t>for</a:t>
            </a:r>
            <a:r>
              <a:rPr dirty="0"/>
              <a:t> sharing </a:t>
            </a:r>
            <a:r>
              <a:rPr spc="-5" dirty="0"/>
              <a:t>with</a:t>
            </a:r>
            <a:r>
              <a:rPr spc="5" dirty="0"/>
              <a:t> </a:t>
            </a:r>
            <a:r>
              <a:rPr dirty="0"/>
              <a:t>other </a:t>
            </a:r>
            <a:r>
              <a:rPr spc="-395" dirty="0"/>
              <a:t> </a:t>
            </a:r>
            <a:r>
              <a:rPr spc="-10" dirty="0"/>
              <a:t>developers</a:t>
            </a:r>
            <a:r>
              <a:rPr dirty="0"/>
              <a:t> and</a:t>
            </a:r>
            <a:r>
              <a:rPr spc="10" dirty="0"/>
              <a:t> </a:t>
            </a:r>
            <a:r>
              <a:rPr spc="-10" dirty="0"/>
              <a:t>projects.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535938" y="3601643"/>
            <a:ext cx="6692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FF0000"/>
                </a:solidFill>
                <a:latin typeface="Calibri"/>
                <a:cs typeface="Calibri"/>
              </a:rPr>
              <a:t>d</a:t>
            </a:r>
            <a:r>
              <a:rPr sz="1800" b="1" spc="-10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1800" b="1" spc="-5" dirty="0">
                <a:solidFill>
                  <a:srgbClr val="FF0000"/>
                </a:solidFill>
                <a:latin typeface="Calibri"/>
                <a:cs typeface="Calibri"/>
              </a:rPr>
              <a:t>pl</a:t>
            </a:r>
            <a:r>
              <a:rPr sz="1800" b="1" spc="-15" dirty="0">
                <a:solidFill>
                  <a:srgbClr val="FF0000"/>
                </a:solidFill>
                <a:latin typeface="Calibri"/>
                <a:cs typeface="Calibri"/>
              </a:rPr>
              <a:t>o</a:t>
            </a:r>
            <a:r>
              <a:rPr sz="1800" b="1" dirty="0">
                <a:solidFill>
                  <a:srgbClr val="FF0000"/>
                </a:solidFill>
                <a:latin typeface="Calibri"/>
                <a:cs typeface="Calibri"/>
              </a:rPr>
              <a:t>y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96960" y="323291"/>
            <a:ext cx="455104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b="0" spc="-25" dirty="0">
                <a:latin typeface="Calibri"/>
                <a:cs typeface="Calibri"/>
              </a:rPr>
              <a:t>Maven</a:t>
            </a:r>
            <a:r>
              <a:rPr sz="4400" b="0" spc="-30" dirty="0">
                <a:latin typeface="Calibri"/>
                <a:cs typeface="Calibri"/>
              </a:rPr>
              <a:t> </a:t>
            </a:r>
            <a:r>
              <a:rPr sz="4400" b="0" spc="-5" dirty="0">
                <a:latin typeface="Calibri"/>
                <a:cs typeface="Calibri"/>
              </a:rPr>
              <a:t>Build</a:t>
            </a:r>
            <a:r>
              <a:rPr sz="4400" b="0" spc="-30" dirty="0">
                <a:latin typeface="Calibri"/>
                <a:cs typeface="Calibri"/>
              </a:rPr>
              <a:t> </a:t>
            </a:r>
            <a:r>
              <a:rPr sz="4400" b="0" dirty="0">
                <a:latin typeface="Calibri"/>
                <a:cs typeface="Calibri"/>
              </a:rPr>
              <a:t>Phases</a:t>
            </a:r>
            <a:endParaRPr sz="44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5940" y="1349565"/>
            <a:ext cx="7869555" cy="27095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0" indent="-3429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000" spc="-5" dirty="0">
                <a:latin typeface="Calibri"/>
                <a:cs typeface="Calibri"/>
              </a:rPr>
              <a:t>These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lifecycle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phases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are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executed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sequentially </a:t>
            </a:r>
            <a:r>
              <a:rPr sz="2000" spc="-10" dirty="0">
                <a:latin typeface="Calibri"/>
                <a:cs typeface="Calibri"/>
              </a:rPr>
              <a:t>to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complete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the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default </a:t>
            </a:r>
            <a:r>
              <a:rPr sz="2000" spc="-434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lifecycle.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Font typeface="Arial MT"/>
              <a:buChar char="•"/>
            </a:pPr>
            <a:endParaRPr sz="2750">
              <a:latin typeface="Calibri"/>
              <a:cs typeface="Calibri"/>
            </a:endParaRPr>
          </a:p>
          <a:p>
            <a:pPr marL="355600" marR="5080" indent="-342900">
              <a:lnSpc>
                <a:spcPct val="100000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000" spc="-40" dirty="0">
                <a:latin typeface="Calibri"/>
                <a:cs typeface="Calibri"/>
              </a:rPr>
              <a:t>We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want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to </a:t>
            </a:r>
            <a:r>
              <a:rPr sz="2000" dirty="0">
                <a:latin typeface="Calibri"/>
                <a:cs typeface="Calibri"/>
              </a:rPr>
              <a:t>specify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the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maven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0000"/>
                </a:solidFill>
                <a:latin typeface="Calibri"/>
                <a:cs typeface="Calibri"/>
              </a:rPr>
              <a:t>package</a:t>
            </a:r>
            <a:r>
              <a:rPr sz="2000" spc="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command, this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command </a:t>
            </a:r>
            <a:r>
              <a:rPr sz="2000" spc="-10" dirty="0">
                <a:latin typeface="Calibri"/>
                <a:cs typeface="Calibri"/>
              </a:rPr>
              <a:t>would 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execute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each </a:t>
            </a:r>
            <a:r>
              <a:rPr sz="2000" spc="-10" dirty="0">
                <a:latin typeface="Calibri"/>
                <a:cs typeface="Calibri"/>
              </a:rPr>
              <a:t>default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life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cycle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phase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in </a:t>
            </a:r>
            <a:r>
              <a:rPr sz="2000" spc="-10" dirty="0">
                <a:latin typeface="Calibri"/>
                <a:cs typeface="Calibri"/>
              </a:rPr>
              <a:t>order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including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0000"/>
                </a:solidFill>
                <a:latin typeface="Calibri"/>
                <a:cs typeface="Calibri"/>
              </a:rPr>
              <a:t>validate</a:t>
            </a:r>
            <a:r>
              <a:rPr sz="2000" spc="-10" dirty="0">
                <a:latin typeface="Calibri"/>
                <a:cs typeface="Calibri"/>
              </a:rPr>
              <a:t>,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Calibri"/>
                <a:cs typeface="Calibri"/>
              </a:rPr>
              <a:t>compile</a:t>
            </a:r>
            <a:r>
              <a:rPr sz="2000" spc="-5" dirty="0">
                <a:latin typeface="Calibri"/>
                <a:cs typeface="Calibri"/>
              </a:rPr>
              <a:t>, </a:t>
            </a:r>
            <a:r>
              <a:rPr sz="2000" spc="-434" dirty="0"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0000"/>
                </a:solidFill>
                <a:latin typeface="Calibri"/>
                <a:cs typeface="Calibri"/>
              </a:rPr>
              <a:t>test</a:t>
            </a:r>
            <a:r>
              <a:rPr sz="2000" spc="-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before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executing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0000"/>
                </a:solidFill>
                <a:latin typeface="Calibri"/>
                <a:cs typeface="Calibri"/>
              </a:rPr>
              <a:t>package</a:t>
            </a:r>
            <a:r>
              <a:rPr sz="2000" spc="-10" dirty="0">
                <a:latin typeface="Calibri"/>
                <a:cs typeface="Calibri"/>
              </a:rPr>
              <a:t>.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Font typeface="Arial MT"/>
              <a:buChar char="•"/>
            </a:pPr>
            <a:endParaRPr sz="2750">
              <a:latin typeface="Calibri"/>
              <a:cs typeface="Calibri"/>
            </a:endParaRPr>
          </a:p>
          <a:p>
            <a:pPr marL="355600" indent="-343535">
              <a:lnSpc>
                <a:spcPct val="100000"/>
              </a:lnSpc>
              <a:buFont typeface="Arial MT"/>
              <a:buChar char="•"/>
              <a:tabLst>
                <a:tab pos="355600" algn="l"/>
                <a:tab pos="356235" algn="l"/>
              </a:tabLst>
            </a:pPr>
            <a:r>
              <a:rPr sz="2000" spc="-40" dirty="0">
                <a:latin typeface="Calibri"/>
                <a:cs typeface="Calibri"/>
              </a:rPr>
              <a:t>We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only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need </a:t>
            </a:r>
            <a:r>
              <a:rPr sz="2000" spc="-10" dirty="0">
                <a:latin typeface="Calibri"/>
                <a:cs typeface="Calibri"/>
              </a:rPr>
              <a:t>to </a:t>
            </a:r>
            <a:r>
              <a:rPr sz="2000" spc="-5" dirty="0">
                <a:latin typeface="Calibri"/>
                <a:cs typeface="Calibri"/>
              </a:rPr>
              <a:t>call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the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last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build phase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to </a:t>
            </a:r>
            <a:r>
              <a:rPr sz="2000" spc="-5" dirty="0">
                <a:latin typeface="Calibri"/>
                <a:cs typeface="Calibri"/>
              </a:rPr>
              <a:t>be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executed.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76107" y="1341120"/>
            <a:ext cx="579183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0" dirty="0">
                <a:latin typeface="Calibri"/>
                <a:cs typeface="Calibri"/>
              </a:rPr>
              <a:t>Jenkins</a:t>
            </a:r>
            <a:r>
              <a:rPr sz="3200" b="0" spc="-20" dirty="0">
                <a:latin typeface="Calibri"/>
                <a:cs typeface="Calibri"/>
              </a:rPr>
              <a:t> </a:t>
            </a:r>
            <a:r>
              <a:rPr sz="3200" b="0" spc="-10" dirty="0">
                <a:latin typeface="Calibri"/>
                <a:cs typeface="Calibri"/>
              </a:rPr>
              <a:t>code</a:t>
            </a:r>
            <a:r>
              <a:rPr sz="3200" b="0" spc="-25" dirty="0">
                <a:latin typeface="Calibri"/>
                <a:cs typeface="Calibri"/>
              </a:rPr>
              <a:t> </a:t>
            </a:r>
            <a:r>
              <a:rPr sz="3200" b="0" dirty="0">
                <a:latin typeface="Calibri"/>
                <a:cs typeface="Calibri"/>
              </a:rPr>
              <a:t>quality</a:t>
            </a:r>
            <a:r>
              <a:rPr sz="3200" b="0" spc="-20" dirty="0">
                <a:latin typeface="Calibri"/>
                <a:cs typeface="Calibri"/>
              </a:rPr>
              <a:t> </a:t>
            </a:r>
            <a:r>
              <a:rPr sz="3200" b="0" spc="-5" dirty="0">
                <a:latin typeface="Calibri"/>
                <a:cs typeface="Calibri"/>
              </a:rPr>
              <a:t>metrics</a:t>
            </a:r>
            <a:r>
              <a:rPr sz="3200" b="0" spc="-20" dirty="0">
                <a:latin typeface="Calibri"/>
                <a:cs typeface="Calibri"/>
              </a:rPr>
              <a:t> </a:t>
            </a:r>
            <a:r>
              <a:rPr sz="3200" b="0" spc="-10" dirty="0">
                <a:latin typeface="Calibri"/>
                <a:cs typeface="Calibri"/>
              </a:rPr>
              <a:t>report</a:t>
            </a:r>
            <a:endParaRPr sz="3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6257" y="434505"/>
            <a:ext cx="7534149" cy="4336195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492211" y="2232583"/>
            <a:ext cx="6426835" cy="1656223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12700" marR="5080">
              <a:lnSpc>
                <a:spcPts val="2130"/>
              </a:lnSpc>
              <a:spcBef>
                <a:spcPts val="195"/>
              </a:spcBef>
            </a:pPr>
            <a:r>
              <a:rPr sz="1800" b="1" spc="-10" dirty="0">
                <a:solidFill>
                  <a:srgbClr val="FF0000"/>
                </a:solidFill>
                <a:latin typeface="Calibri"/>
                <a:cs typeface="Calibri"/>
              </a:rPr>
              <a:t>Checkstyle</a:t>
            </a:r>
            <a:r>
              <a:rPr sz="1800" b="1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is</a:t>
            </a:r>
            <a:r>
              <a:rPr sz="1800" dirty="0">
                <a:latin typeface="Calibri"/>
                <a:cs typeface="Calibri"/>
              </a:rPr>
              <a:t> a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Calibri"/>
                <a:cs typeface="Calibri"/>
              </a:rPr>
              <a:t>code</a:t>
            </a:r>
            <a:r>
              <a:rPr sz="1800" spc="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FF0000"/>
                </a:solidFill>
                <a:latin typeface="Calibri"/>
                <a:cs typeface="Calibri"/>
              </a:rPr>
              <a:t>static</a:t>
            </a:r>
            <a:r>
              <a:rPr sz="1800" spc="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Calibri"/>
                <a:cs typeface="Calibri"/>
              </a:rPr>
              <a:t>analysis</a:t>
            </a:r>
            <a:r>
              <a:rPr sz="180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tool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to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help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programmers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to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write </a:t>
            </a:r>
            <a:r>
              <a:rPr sz="1800" spc="-39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Java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code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that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adheres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to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 </a:t>
            </a:r>
            <a:r>
              <a:rPr sz="1800" spc="-5" dirty="0">
                <a:latin typeface="Calibri"/>
                <a:cs typeface="Calibri"/>
              </a:rPr>
              <a:t>coding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standard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such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as</a:t>
            </a:r>
          </a:p>
          <a:p>
            <a:pPr marL="298450" indent="-285750">
              <a:lnSpc>
                <a:spcPct val="100000"/>
              </a:lnSpc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800" spc="-10" dirty="0" smtClean="0">
                <a:latin typeface="Calibri"/>
                <a:cs typeface="Calibri"/>
              </a:rPr>
              <a:t>Avoiding</a:t>
            </a:r>
            <a:r>
              <a:rPr sz="1800" spc="-5" dirty="0" smtClean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multiple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blank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lines;</a:t>
            </a:r>
            <a:endParaRPr sz="1800" dirty="0">
              <a:latin typeface="Calibri"/>
              <a:cs typeface="Calibri"/>
            </a:endParaRPr>
          </a:p>
          <a:p>
            <a:pPr marL="298450" indent="-286385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298450" algn="l"/>
                <a:tab pos="299085" algn="l"/>
              </a:tabLst>
            </a:pPr>
            <a:r>
              <a:rPr sz="1800" spc="-10" dirty="0">
                <a:latin typeface="Calibri"/>
                <a:cs typeface="Calibri"/>
              </a:rPr>
              <a:t>Removing </a:t>
            </a:r>
            <a:r>
              <a:rPr sz="1800" spc="-5" dirty="0">
                <a:latin typeface="Calibri"/>
                <a:cs typeface="Calibri"/>
              </a:rPr>
              <a:t>unused variables;</a:t>
            </a:r>
            <a:endParaRPr sz="1800" dirty="0">
              <a:latin typeface="Calibri"/>
              <a:cs typeface="Calibri"/>
            </a:endParaRPr>
          </a:p>
          <a:p>
            <a:pPr marL="298450" indent="-286385">
              <a:lnSpc>
                <a:spcPts val="2145"/>
              </a:lnSpc>
              <a:spcBef>
                <a:spcPts val="10"/>
              </a:spcBef>
              <a:buFont typeface="Arial MT"/>
              <a:buChar char="•"/>
              <a:tabLst>
                <a:tab pos="298450" algn="l"/>
                <a:tab pos="299085" algn="l"/>
              </a:tabLst>
            </a:pPr>
            <a:r>
              <a:rPr sz="1800" spc="-10" dirty="0">
                <a:latin typeface="Calibri"/>
                <a:cs typeface="Calibri"/>
              </a:rPr>
              <a:t>Enforcing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correct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indentations;</a:t>
            </a:r>
            <a:endParaRPr sz="1800" dirty="0">
              <a:latin typeface="Calibri"/>
              <a:cs typeface="Calibri"/>
            </a:endParaRPr>
          </a:p>
          <a:p>
            <a:pPr marL="298450" indent="-286385">
              <a:lnSpc>
                <a:spcPts val="2145"/>
              </a:lnSpc>
              <a:buFont typeface="Arial MT"/>
              <a:buChar char="•"/>
              <a:tabLst>
                <a:tab pos="298450" algn="l"/>
                <a:tab pos="299085" algn="l"/>
              </a:tabLst>
            </a:pPr>
            <a:r>
              <a:rPr sz="1800" dirty="0">
                <a:latin typeface="Calibri"/>
                <a:cs typeface="Calibri"/>
              </a:rPr>
              <a:t>…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53097" y="353133"/>
            <a:ext cx="8036559" cy="4479925"/>
            <a:chOff x="553097" y="353133"/>
            <a:chExt cx="8036559" cy="447992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53097" y="353133"/>
              <a:ext cx="8036563" cy="376877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86758" y="1648955"/>
              <a:ext cx="3830701" cy="318369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6275" y="450646"/>
            <a:ext cx="8045655" cy="3595697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75880" y="1244803"/>
            <a:ext cx="6591300" cy="1193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869315" marR="5080" indent="-857250">
              <a:lnSpc>
                <a:spcPct val="119800"/>
              </a:lnSpc>
              <a:spcBef>
                <a:spcPts val="95"/>
              </a:spcBef>
            </a:pPr>
            <a:r>
              <a:rPr sz="3200" b="0" spc="-5" dirty="0">
                <a:latin typeface="Calibri"/>
                <a:cs typeface="Calibri"/>
              </a:rPr>
              <a:t>Jenkins’ </a:t>
            </a:r>
            <a:r>
              <a:rPr sz="3200" b="0" dirty="0">
                <a:latin typeface="Calibri"/>
                <a:cs typeface="Calibri"/>
              </a:rPr>
              <a:t>support </a:t>
            </a:r>
            <a:r>
              <a:rPr sz="3200" b="0" spc="-25" dirty="0">
                <a:latin typeface="Calibri"/>
                <a:cs typeface="Calibri"/>
              </a:rPr>
              <a:t>for</a:t>
            </a:r>
            <a:r>
              <a:rPr sz="3200" b="0" spc="-10" dirty="0">
                <a:latin typeface="Calibri"/>
                <a:cs typeface="Calibri"/>
              </a:rPr>
              <a:t> </a:t>
            </a:r>
            <a:r>
              <a:rPr sz="3200" b="0" spc="-5" dirty="0">
                <a:latin typeface="Calibri"/>
                <a:cs typeface="Calibri"/>
              </a:rPr>
              <a:t>other </a:t>
            </a:r>
            <a:r>
              <a:rPr sz="3200" b="0" dirty="0">
                <a:latin typeface="Calibri"/>
                <a:cs typeface="Calibri"/>
              </a:rPr>
              <a:t>build</a:t>
            </a:r>
            <a:r>
              <a:rPr sz="3200" b="0" spc="5" dirty="0">
                <a:latin typeface="Calibri"/>
                <a:cs typeface="Calibri"/>
              </a:rPr>
              <a:t> </a:t>
            </a:r>
            <a:r>
              <a:rPr sz="3200" b="0" spc="-25" dirty="0">
                <a:latin typeface="Calibri"/>
                <a:cs typeface="Calibri"/>
              </a:rPr>
              <a:t>systems </a:t>
            </a:r>
            <a:r>
              <a:rPr sz="3200" b="0" spc="-710" dirty="0">
                <a:latin typeface="Calibri"/>
                <a:cs typeface="Calibri"/>
              </a:rPr>
              <a:t> </a:t>
            </a:r>
            <a:r>
              <a:rPr sz="3200" b="0" spc="-5" dirty="0">
                <a:latin typeface="Calibri"/>
                <a:cs typeface="Calibri"/>
              </a:rPr>
              <a:t>(Ant, </a:t>
            </a:r>
            <a:r>
              <a:rPr sz="3200" b="0" spc="-10" dirty="0">
                <a:latin typeface="Calibri"/>
                <a:cs typeface="Calibri"/>
              </a:rPr>
              <a:t>Gradle</a:t>
            </a:r>
            <a:r>
              <a:rPr sz="3200" b="0" spc="-15" dirty="0">
                <a:latin typeface="Calibri"/>
                <a:cs typeface="Calibri"/>
              </a:rPr>
              <a:t> </a:t>
            </a:r>
            <a:r>
              <a:rPr sz="3200" b="0" dirty="0">
                <a:latin typeface="Calibri"/>
                <a:cs typeface="Calibri"/>
              </a:rPr>
              <a:t>and </a:t>
            </a:r>
            <a:r>
              <a:rPr sz="3200" b="0" spc="-5" dirty="0">
                <a:latin typeface="Calibri"/>
                <a:cs typeface="Calibri"/>
              </a:rPr>
              <a:t>shell scripts)</a:t>
            </a:r>
            <a:endParaRPr sz="3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12990" y="396062"/>
            <a:ext cx="7517765" cy="558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500" b="0" spc="-25" dirty="0">
                <a:latin typeface="Calibri"/>
                <a:cs typeface="Calibri"/>
              </a:rPr>
              <a:t>Why</a:t>
            </a:r>
            <a:r>
              <a:rPr sz="3500" b="0" spc="-5" dirty="0">
                <a:latin typeface="Calibri"/>
                <a:cs typeface="Calibri"/>
              </a:rPr>
              <a:t> do </a:t>
            </a:r>
            <a:r>
              <a:rPr sz="3500" b="0" spc="-20" dirty="0">
                <a:latin typeface="Calibri"/>
                <a:cs typeface="Calibri"/>
              </a:rPr>
              <a:t>we</a:t>
            </a:r>
            <a:r>
              <a:rPr sz="3500" b="0" spc="-15" dirty="0">
                <a:latin typeface="Calibri"/>
                <a:cs typeface="Calibri"/>
              </a:rPr>
              <a:t> </a:t>
            </a:r>
            <a:r>
              <a:rPr sz="3500" b="0" spc="-10" dirty="0">
                <a:latin typeface="Calibri"/>
                <a:cs typeface="Calibri"/>
              </a:rPr>
              <a:t>need</a:t>
            </a:r>
            <a:r>
              <a:rPr sz="3500" b="0" spc="-15" dirty="0">
                <a:latin typeface="Calibri"/>
                <a:cs typeface="Calibri"/>
              </a:rPr>
              <a:t> </a:t>
            </a:r>
            <a:r>
              <a:rPr sz="3500" b="0" spc="-5" dirty="0">
                <a:latin typeface="Calibri"/>
                <a:cs typeface="Calibri"/>
              </a:rPr>
              <a:t>Continuous</a:t>
            </a:r>
            <a:r>
              <a:rPr sz="3500" b="0" dirty="0">
                <a:latin typeface="Calibri"/>
                <a:cs typeface="Calibri"/>
              </a:rPr>
              <a:t> </a:t>
            </a:r>
            <a:r>
              <a:rPr sz="3500" b="0" spc="-20" dirty="0">
                <a:latin typeface="Calibri"/>
                <a:cs typeface="Calibri"/>
              </a:rPr>
              <a:t>Integration?</a:t>
            </a:r>
            <a:endParaRPr sz="35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5940" y="1345374"/>
            <a:ext cx="7989570" cy="2367915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355600" marR="1225550" indent="-342900">
              <a:lnSpc>
                <a:spcPct val="100699"/>
              </a:lnSpc>
              <a:spcBef>
                <a:spcPts val="8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spc="-10" dirty="0">
                <a:latin typeface="Calibri"/>
                <a:cs typeface="Calibri"/>
              </a:rPr>
              <a:t>Detect problems </a:t>
            </a:r>
            <a:r>
              <a:rPr sz="2400" spc="-5" dirty="0">
                <a:latin typeface="Calibri"/>
                <a:cs typeface="Calibri"/>
              </a:rPr>
              <a:t>or bugs, </a:t>
            </a:r>
            <a:r>
              <a:rPr sz="2400" dirty="0">
                <a:latin typeface="Calibri"/>
                <a:cs typeface="Calibri"/>
              </a:rPr>
              <a:t>as early as </a:t>
            </a:r>
            <a:r>
              <a:rPr sz="2400" spc="-5" dirty="0">
                <a:latin typeface="Calibri"/>
                <a:cs typeface="Calibri"/>
              </a:rPr>
              <a:t>possible, in the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development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life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cycle.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Arial MT"/>
              <a:buChar char="•"/>
            </a:pPr>
            <a:endParaRPr sz="3250">
              <a:latin typeface="Calibri"/>
              <a:cs typeface="Calibri"/>
            </a:endParaRPr>
          </a:p>
          <a:p>
            <a:pPr marL="355600" marR="5080" indent="-342900">
              <a:lnSpc>
                <a:spcPct val="100099"/>
              </a:lnSpc>
              <a:spcBef>
                <a:spcPts val="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Calibri"/>
                <a:cs typeface="Calibri"/>
              </a:rPr>
              <a:t>Since the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entire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code</a:t>
            </a:r>
            <a:r>
              <a:rPr sz="2400" dirty="0">
                <a:latin typeface="Calibri"/>
                <a:cs typeface="Calibri"/>
              </a:rPr>
              <a:t> base</a:t>
            </a:r>
            <a:r>
              <a:rPr sz="2400" spc="-5" dirty="0">
                <a:latin typeface="Calibri"/>
                <a:cs typeface="Calibri"/>
              </a:rPr>
              <a:t> is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integrated,</a:t>
            </a:r>
            <a:r>
              <a:rPr sz="2400" spc="-5" dirty="0">
                <a:latin typeface="Calibri"/>
                <a:cs typeface="Calibri"/>
              </a:rPr>
              <a:t> built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tested 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constantly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,</a:t>
            </a:r>
            <a:r>
              <a:rPr sz="2400" spc="-5" dirty="0">
                <a:latin typeface="Calibri"/>
                <a:cs typeface="Calibri"/>
              </a:rPr>
              <a:t> the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potential </a:t>
            </a:r>
            <a:r>
              <a:rPr sz="2400" spc="-5" dirty="0">
                <a:latin typeface="Calibri"/>
                <a:cs typeface="Calibri"/>
              </a:rPr>
              <a:t>bugs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errors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are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caught </a:t>
            </a:r>
            <a:r>
              <a:rPr sz="2400" dirty="0">
                <a:latin typeface="Calibri"/>
                <a:cs typeface="Calibri"/>
              </a:rPr>
              <a:t>earlier</a:t>
            </a:r>
            <a:r>
              <a:rPr sz="2400" spc="-5" dirty="0">
                <a:latin typeface="Calibri"/>
                <a:cs typeface="Calibri"/>
              </a:rPr>
              <a:t> in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the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life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cycle</a:t>
            </a:r>
            <a:r>
              <a:rPr sz="2400" spc="-5" dirty="0">
                <a:latin typeface="Calibri"/>
                <a:cs typeface="Calibri"/>
              </a:rPr>
              <a:t> which </a:t>
            </a:r>
            <a:r>
              <a:rPr sz="2400" spc="-10" dirty="0">
                <a:latin typeface="Calibri"/>
                <a:cs typeface="Calibri"/>
              </a:rPr>
              <a:t>results </a:t>
            </a:r>
            <a:r>
              <a:rPr sz="2400" spc="-5" dirty="0">
                <a:latin typeface="Calibri"/>
                <a:cs typeface="Calibri"/>
              </a:rPr>
              <a:t>in </a:t>
            </a:r>
            <a:r>
              <a:rPr sz="2400" spc="-15" dirty="0">
                <a:latin typeface="Calibri"/>
                <a:cs typeface="Calibri"/>
              </a:rPr>
              <a:t>better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quality </a:t>
            </a:r>
            <a:r>
              <a:rPr sz="2400" spc="-10" dirty="0">
                <a:latin typeface="Calibri"/>
                <a:cs typeface="Calibri"/>
              </a:rPr>
              <a:t>software.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48939" y="323291"/>
            <a:ext cx="264795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b="0" dirty="0">
                <a:latin typeface="Calibri"/>
                <a:cs typeface="Calibri"/>
              </a:rPr>
              <a:t>Apache</a:t>
            </a:r>
            <a:r>
              <a:rPr sz="4400" b="0" spc="-80" dirty="0">
                <a:latin typeface="Calibri"/>
                <a:cs typeface="Calibri"/>
              </a:rPr>
              <a:t> </a:t>
            </a:r>
            <a:r>
              <a:rPr sz="4400" b="0" spc="-15" dirty="0">
                <a:latin typeface="Calibri"/>
                <a:cs typeface="Calibri"/>
              </a:rPr>
              <a:t>Ant</a:t>
            </a:r>
            <a:endParaRPr sz="44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5940" y="1286065"/>
            <a:ext cx="7264400" cy="1431290"/>
          </a:xfrm>
          <a:prstGeom prst="rect">
            <a:avLst/>
          </a:prstGeom>
        </p:spPr>
        <p:txBody>
          <a:bodyPr vert="horz" wrap="square" lIns="0" tIns="762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60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000" spc="-10" dirty="0">
                <a:latin typeface="Calibri"/>
                <a:cs typeface="Calibri"/>
              </a:rPr>
              <a:t>Widely-used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and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very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well-known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build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scripting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language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for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Java.</a:t>
            </a:r>
            <a:endParaRPr sz="20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50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000" spc="-5" dirty="0">
                <a:latin typeface="Calibri"/>
                <a:cs typeface="Calibri"/>
              </a:rPr>
              <a:t>Flexible,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extensible,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relatively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low-level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scripting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language.</a:t>
            </a:r>
            <a:endParaRPr sz="2000">
              <a:latin typeface="Calibri"/>
              <a:cs typeface="Calibri"/>
            </a:endParaRPr>
          </a:p>
          <a:p>
            <a:pPr marL="354965" marR="154940" indent="-342900">
              <a:lnSpc>
                <a:spcPct val="100000"/>
              </a:lnSpc>
              <a:spcBef>
                <a:spcPts val="46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000" dirty="0">
                <a:latin typeface="Calibri"/>
                <a:cs typeface="Calibri"/>
              </a:rPr>
              <a:t>An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Ant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build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script</a:t>
            </a:r>
            <a:r>
              <a:rPr sz="2000" dirty="0">
                <a:latin typeface="Calibri"/>
                <a:cs typeface="Calibri"/>
              </a:rPr>
              <a:t> is </a:t>
            </a:r>
            <a:r>
              <a:rPr sz="2000" spc="-5" dirty="0">
                <a:latin typeface="Calibri"/>
                <a:cs typeface="Calibri"/>
              </a:rPr>
              <a:t>made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up of</a:t>
            </a:r>
            <a:r>
              <a:rPr sz="2000" dirty="0">
                <a:latin typeface="Calibri"/>
                <a:cs typeface="Calibri"/>
              </a:rPr>
              <a:t> a </a:t>
            </a:r>
            <a:r>
              <a:rPr sz="2000" spc="-5" dirty="0">
                <a:latin typeface="Calibri"/>
                <a:cs typeface="Calibri"/>
              </a:rPr>
              <a:t>number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of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targets,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each </a:t>
            </a:r>
            <a:r>
              <a:rPr sz="2000" spc="-15" dirty="0">
                <a:latin typeface="Calibri"/>
                <a:cs typeface="Calibri"/>
              </a:rPr>
              <a:t>target </a:t>
            </a:r>
            <a:r>
              <a:rPr sz="2000" spc="-434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performs</a:t>
            </a:r>
            <a:r>
              <a:rPr sz="2000" dirty="0">
                <a:latin typeface="Calibri"/>
                <a:cs typeface="Calibri"/>
              </a:rPr>
              <a:t> a </a:t>
            </a:r>
            <a:r>
              <a:rPr sz="2000" spc="-5" dirty="0">
                <a:latin typeface="Calibri"/>
                <a:cs typeface="Calibri"/>
              </a:rPr>
              <a:t>particular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job </a:t>
            </a:r>
            <a:r>
              <a:rPr sz="2000" dirty="0">
                <a:latin typeface="Calibri"/>
                <a:cs typeface="Calibri"/>
              </a:rPr>
              <a:t>in</a:t>
            </a:r>
            <a:r>
              <a:rPr sz="2000" spc="-5" dirty="0">
                <a:latin typeface="Calibri"/>
                <a:cs typeface="Calibri"/>
              </a:rPr>
              <a:t> the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build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process.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04081" y="2382443"/>
            <a:ext cx="4043565" cy="2502961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06850" y="323291"/>
            <a:ext cx="153035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b="0" spc="-5" dirty="0">
                <a:latin typeface="Calibri"/>
                <a:cs typeface="Calibri"/>
              </a:rPr>
              <a:t>G</a:t>
            </a:r>
            <a:r>
              <a:rPr sz="4400" b="0" spc="-85" dirty="0">
                <a:latin typeface="Calibri"/>
                <a:cs typeface="Calibri"/>
              </a:rPr>
              <a:t>r</a:t>
            </a:r>
            <a:r>
              <a:rPr sz="4400" b="0" dirty="0">
                <a:latin typeface="Calibri"/>
                <a:cs typeface="Calibri"/>
              </a:rPr>
              <a:t>adle</a:t>
            </a:r>
            <a:endParaRPr sz="44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5940" y="1302156"/>
            <a:ext cx="7893050" cy="1558290"/>
          </a:xfrm>
          <a:prstGeom prst="rect">
            <a:avLst/>
          </a:prstGeom>
        </p:spPr>
        <p:txBody>
          <a:bodyPr vert="horz" wrap="square" lIns="0" tIns="6413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50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1800" spc="-10" dirty="0">
                <a:latin typeface="Calibri"/>
                <a:cs typeface="Calibri"/>
              </a:rPr>
              <a:t>Gradle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is</a:t>
            </a:r>
            <a:r>
              <a:rPr sz="1800" dirty="0">
                <a:latin typeface="Calibri"/>
                <a:cs typeface="Calibri"/>
              </a:rPr>
              <a:t> a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relatively</a:t>
            </a:r>
            <a:r>
              <a:rPr sz="1800" dirty="0">
                <a:latin typeface="Calibri"/>
                <a:cs typeface="Calibri"/>
              </a:rPr>
              <a:t> new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open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source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build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tool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for</a:t>
            </a:r>
            <a:r>
              <a:rPr sz="1800" dirty="0">
                <a:latin typeface="Calibri"/>
                <a:cs typeface="Calibri"/>
              </a:rPr>
              <a:t> the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Java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Virtual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Machine.</a:t>
            </a:r>
            <a:endParaRPr sz="1800">
              <a:latin typeface="Calibri"/>
              <a:cs typeface="Calibri"/>
            </a:endParaRPr>
          </a:p>
          <a:p>
            <a:pPr marL="355600" marR="570230" indent="-342900">
              <a:lnSpc>
                <a:spcPct val="100000"/>
              </a:lnSpc>
              <a:spcBef>
                <a:spcPts val="40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1800" dirty="0">
                <a:latin typeface="Calibri"/>
                <a:cs typeface="Calibri"/>
              </a:rPr>
              <a:t>Build </a:t>
            </a:r>
            <a:r>
              <a:rPr sz="1800" spc="-5" dirty="0">
                <a:latin typeface="Calibri"/>
                <a:cs typeface="Calibri"/>
              </a:rPr>
              <a:t>scripts </a:t>
            </a:r>
            <a:r>
              <a:rPr sz="1800" spc="-15" dirty="0">
                <a:latin typeface="Calibri"/>
                <a:cs typeface="Calibri"/>
              </a:rPr>
              <a:t>for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Gradle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are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written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in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 Domain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Specific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Language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based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on </a:t>
            </a:r>
            <a:r>
              <a:rPr sz="1800" spc="-395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Groovy.</a:t>
            </a:r>
            <a:endParaRPr sz="1800">
              <a:latin typeface="Calibri"/>
              <a:cs typeface="Calibri"/>
            </a:endParaRPr>
          </a:p>
          <a:p>
            <a:pPr marL="355600" marR="5080" indent="-342900">
              <a:lnSpc>
                <a:spcPct val="100000"/>
              </a:lnSpc>
              <a:spcBef>
                <a:spcPts val="45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1800" dirty="0">
                <a:latin typeface="Calibri"/>
                <a:cs typeface="Calibri"/>
              </a:rPr>
              <a:t>The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concise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nature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of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Groovy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scripting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lets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you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write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very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expressive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build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scripts </a:t>
            </a:r>
            <a:r>
              <a:rPr sz="1800" spc="-39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with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very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little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code.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75555" y="2886359"/>
            <a:ext cx="5286732" cy="1413344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1700" y="889761"/>
            <a:ext cx="1090295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b="1" spc="-5" dirty="0">
                <a:latin typeface="Times New Roman"/>
                <a:cs typeface="Times New Roman"/>
              </a:rPr>
              <a:t>Build</a:t>
            </a:r>
            <a:r>
              <a:rPr sz="1500" b="1" spc="-50" dirty="0">
                <a:latin typeface="Times New Roman"/>
                <a:cs typeface="Times New Roman"/>
              </a:rPr>
              <a:t> </a:t>
            </a:r>
            <a:r>
              <a:rPr sz="1500" b="1" spc="-5" dirty="0">
                <a:latin typeface="Times New Roman"/>
                <a:cs typeface="Times New Roman"/>
              </a:rPr>
              <a:t>Scripts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217034" y="1107694"/>
            <a:ext cx="1623695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b="1" spc="-5" dirty="0">
                <a:latin typeface="Times New Roman"/>
                <a:cs typeface="Times New Roman"/>
              </a:rPr>
              <a:t>Maven</a:t>
            </a:r>
            <a:r>
              <a:rPr sz="1500" b="1" spc="-30" dirty="0">
                <a:latin typeface="Times New Roman"/>
                <a:cs typeface="Times New Roman"/>
              </a:rPr>
              <a:t> </a:t>
            </a:r>
            <a:r>
              <a:rPr sz="1500" b="1" spc="-5" dirty="0">
                <a:latin typeface="Times New Roman"/>
                <a:cs typeface="Times New Roman"/>
              </a:rPr>
              <a:t>Build</a:t>
            </a:r>
            <a:r>
              <a:rPr sz="1500" b="1" spc="-25" dirty="0">
                <a:latin typeface="Times New Roman"/>
                <a:cs typeface="Times New Roman"/>
              </a:rPr>
              <a:t> </a:t>
            </a:r>
            <a:r>
              <a:rPr sz="1500" b="1" spc="-5" dirty="0">
                <a:latin typeface="Times New Roman"/>
                <a:cs typeface="Times New Roman"/>
              </a:rPr>
              <a:t>Script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522969" y="6431991"/>
            <a:ext cx="78740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dirty="0">
                <a:latin typeface="Times New Roman"/>
                <a:cs typeface="Times New Roman"/>
              </a:rPr>
              <a:t>\</a:t>
            </a:r>
            <a:endParaRPr sz="1500">
              <a:latin typeface="Times New Roman"/>
              <a:cs typeface="Times New Roman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42975" y="1595845"/>
            <a:ext cx="7524750" cy="5018731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212463" y="889761"/>
            <a:ext cx="1634489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b="1" spc="-5" dirty="0">
                <a:latin typeface="Times New Roman"/>
                <a:cs typeface="Times New Roman"/>
              </a:rPr>
              <a:t>Gradle</a:t>
            </a:r>
            <a:r>
              <a:rPr sz="1500" b="1" spc="-35" dirty="0">
                <a:latin typeface="Times New Roman"/>
                <a:cs typeface="Times New Roman"/>
              </a:rPr>
              <a:t> </a:t>
            </a:r>
            <a:r>
              <a:rPr sz="1500" b="1" spc="-5" dirty="0">
                <a:latin typeface="Times New Roman"/>
                <a:cs typeface="Times New Roman"/>
              </a:rPr>
              <a:t>Build</a:t>
            </a:r>
            <a:r>
              <a:rPr sz="1500" b="1" spc="-15" dirty="0">
                <a:latin typeface="Times New Roman"/>
                <a:cs typeface="Times New Roman"/>
              </a:rPr>
              <a:t> </a:t>
            </a:r>
            <a:r>
              <a:rPr sz="1500" b="1" spc="-5" dirty="0">
                <a:latin typeface="Times New Roman"/>
                <a:cs typeface="Times New Roman"/>
              </a:rPr>
              <a:t>Script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18915" y="4633341"/>
            <a:ext cx="2020570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b="1" spc="-5" dirty="0">
                <a:latin typeface="Times New Roman"/>
                <a:cs typeface="Times New Roman"/>
              </a:rPr>
              <a:t>Ant</a:t>
            </a:r>
            <a:r>
              <a:rPr sz="1500" b="1" spc="-15" dirty="0">
                <a:latin typeface="Times New Roman"/>
                <a:cs typeface="Times New Roman"/>
              </a:rPr>
              <a:t> </a:t>
            </a:r>
            <a:r>
              <a:rPr sz="1500" b="1" spc="-5" dirty="0">
                <a:latin typeface="Times New Roman"/>
                <a:cs typeface="Times New Roman"/>
              </a:rPr>
              <a:t>Build</a:t>
            </a:r>
            <a:r>
              <a:rPr sz="1500" b="1" spc="-30" dirty="0">
                <a:latin typeface="Times New Roman"/>
                <a:cs typeface="Times New Roman"/>
              </a:rPr>
              <a:t> </a:t>
            </a:r>
            <a:r>
              <a:rPr sz="1500" b="1" spc="-5" dirty="0">
                <a:latin typeface="Times New Roman"/>
                <a:cs typeface="Times New Roman"/>
              </a:rPr>
              <a:t>Script</a:t>
            </a:r>
            <a:r>
              <a:rPr sz="1500" b="1" spc="-10" dirty="0">
                <a:latin typeface="Times New Roman"/>
                <a:cs typeface="Times New Roman"/>
              </a:rPr>
              <a:t> </a:t>
            </a:r>
            <a:r>
              <a:rPr sz="1500" b="1" spc="-5" dirty="0">
                <a:latin typeface="Times New Roman"/>
                <a:cs typeface="Times New Roman"/>
              </a:rPr>
              <a:t>Sample</a:t>
            </a:r>
            <a:endParaRPr sz="1500">
              <a:latin typeface="Times New Roman"/>
              <a:cs typeface="Times New Roman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50" y="5265796"/>
            <a:ext cx="7543800" cy="1342308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39266" y="1341120"/>
            <a:ext cx="6664959" cy="10001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70125" marR="5080" indent="-2258060">
              <a:lnSpc>
                <a:spcPct val="100000"/>
              </a:lnSpc>
              <a:spcBef>
                <a:spcPts val="100"/>
              </a:spcBef>
            </a:pPr>
            <a:r>
              <a:rPr sz="3200" b="0" spc="-10" dirty="0">
                <a:latin typeface="Calibri"/>
                <a:cs typeface="Calibri"/>
              </a:rPr>
              <a:t>Install</a:t>
            </a:r>
            <a:r>
              <a:rPr sz="3200" b="0" spc="-15" dirty="0">
                <a:latin typeface="Calibri"/>
                <a:cs typeface="Calibri"/>
              </a:rPr>
              <a:t> </a:t>
            </a:r>
            <a:r>
              <a:rPr sz="3200" b="0" dirty="0">
                <a:latin typeface="Calibri"/>
                <a:cs typeface="Calibri"/>
              </a:rPr>
              <a:t>and</a:t>
            </a:r>
            <a:r>
              <a:rPr sz="3200" b="0" spc="-5" dirty="0">
                <a:latin typeface="Calibri"/>
                <a:cs typeface="Calibri"/>
              </a:rPr>
              <a:t> </a:t>
            </a:r>
            <a:r>
              <a:rPr sz="3200" b="0" spc="-10" dirty="0">
                <a:latin typeface="Calibri"/>
                <a:cs typeface="Calibri"/>
              </a:rPr>
              <a:t>configure</a:t>
            </a:r>
            <a:r>
              <a:rPr sz="3200" b="0" spc="-15" dirty="0">
                <a:latin typeface="Calibri"/>
                <a:cs typeface="Calibri"/>
              </a:rPr>
              <a:t> </a:t>
            </a:r>
            <a:r>
              <a:rPr sz="3200" b="0" spc="-55" dirty="0">
                <a:latin typeface="Calibri"/>
                <a:cs typeface="Calibri"/>
              </a:rPr>
              <a:t>Tomcat</a:t>
            </a:r>
            <a:r>
              <a:rPr sz="3200" b="0" spc="-5" dirty="0">
                <a:latin typeface="Calibri"/>
                <a:cs typeface="Calibri"/>
              </a:rPr>
              <a:t> </a:t>
            </a:r>
            <a:r>
              <a:rPr sz="3200" b="0" dirty="0">
                <a:latin typeface="Calibri"/>
                <a:cs typeface="Calibri"/>
              </a:rPr>
              <a:t>as</a:t>
            </a:r>
            <a:r>
              <a:rPr sz="3200" b="0" spc="-10" dirty="0">
                <a:latin typeface="Calibri"/>
                <a:cs typeface="Calibri"/>
              </a:rPr>
              <a:t> </a:t>
            </a:r>
            <a:r>
              <a:rPr sz="3200" b="0" dirty="0">
                <a:latin typeface="Calibri"/>
                <a:cs typeface="Calibri"/>
              </a:rPr>
              <a:t>a</a:t>
            </a:r>
            <a:r>
              <a:rPr sz="3200" b="0" spc="-5" dirty="0">
                <a:latin typeface="Calibri"/>
                <a:cs typeface="Calibri"/>
              </a:rPr>
              <a:t> </a:t>
            </a:r>
            <a:r>
              <a:rPr sz="3200" b="0" spc="-15" dirty="0">
                <a:latin typeface="Calibri"/>
                <a:cs typeface="Calibri"/>
              </a:rPr>
              <a:t>staging </a:t>
            </a:r>
            <a:r>
              <a:rPr sz="3200" b="0" spc="-710" dirty="0">
                <a:latin typeface="Calibri"/>
                <a:cs typeface="Calibri"/>
              </a:rPr>
              <a:t> </a:t>
            </a:r>
            <a:r>
              <a:rPr sz="3200" b="0" spc="-15" dirty="0">
                <a:latin typeface="Calibri"/>
                <a:cs typeface="Calibri"/>
              </a:rPr>
              <a:t>environment</a:t>
            </a:r>
            <a:endParaRPr sz="3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85" dirty="0"/>
              <a:t>T</a:t>
            </a:r>
            <a:r>
              <a:rPr spc="5" dirty="0"/>
              <a:t>o</a:t>
            </a:r>
            <a:r>
              <a:rPr spc="-5" dirty="0"/>
              <a:t>m</a:t>
            </a:r>
            <a:r>
              <a:rPr spc="-35" dirty="0"/>
              <a:t>c</a:t>
            </a:r>
            <a:r>
              <a:rPr spc="-40" dirty="0"/>
              <a:t>a</a:t>
            </a:r>
            <a:r>
              <a:rPr dirty="0"/>
              <a:t>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349565"/>
            <a:ext cx="7961630" cy="6953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635">
              <a:lnSpc>
                <a:spcPct val="100000"/>
              </a:lnSpc>
              <a:spcBef>
                <a:spcPts val="100"/>
              </a:spcBef>
            </a:pPr>
            <a:r>
              <a:rPr sz="2200" spc="-40" dirty="0">
                <a:latin typeface="Calibri"/>
                <a:cs typeface="Calibri"/>
              </a:rPr>
              <a:t>Tomcat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is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an </a:t>
            </a:r>
            <a:r>
              <a:rPr sz="2200" spc="-10" dirty="0">
                <a:latin typeface="Calibri"/>
                <a:cs typeface="Calibri"/>
              </a:rPr>
              <a:t>open-source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web server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and </a:t>
            </a:r>
            <a:r>
              <a:rPr sz="2200" spc="-15" dirty="0">
                <a:latin typeface="Calibri"/>
                <a:cs typeface="Calibri"/>
              </a:rPr>
              <a:t>provides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"pure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Java”</a:t>
            </a:r>
            <a:r>
              <a:rPr sz="2200" spc="5" dirty="0">
                <a:latin typeface="Calibri"/>
                <a:cs typeface="Calibri"/>
              </a:rPr>
              <a:t> HTTP </a:t>
            </a:r>
            <a:r>
              <a:rPr sz="2200" spc="-48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web</a:t>
            </a:r>
            <a:r>
              <a:rPr sz="2200" spc="-5" dirty="0">
                <a:latin typeface="Calibri"/>
                <a:cs typeface="Calibri"/>
              </a:rPr>
              <a:t> server </a:t>
            </a:r>
            <a:r>
              <a:rPr sz="2200" spc="-15" dirty="0">
                <a:latin typeface="Calibri"/>
                <a:cs typeface="Calibri"/>
              </a:rPr>
              <a:t>environment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in which </a:t>
            </a:r>
            <a:r>
              <a:rPr sz="2200" spc="-25" dirty="0">
                <a:latin typeface="Calibri"/>
                <a:cs typeface="Calibri"/>
              </a:rPr>
              <a:t>Java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code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can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run.</a:t>
            </a:r>
            <a:endParaRPr sz="22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84522" y="2408255"/>
            <a:ext cx="4000311" cy="1032636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13000" y="2971800"/>
            <a:ext cx="4127500" cy="128905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535584" y="1260030"/>
            <a:ext cx="7705725" cy="1049655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770"/>
              </a:spcBef>
              <a:buFont typeface="Arial MT"/>
              <a:buChar char="•"/>
              <a:tabLst>
                <a:tab pos="355600" algn="l"/>
                <a:tab pos="356235" algn="l"/>
              </a:tabLst>
            </a:pPr>
            <a:r>
              <a:rPr sz="2800" spc="-15" dirty="0">
                <a:latin typeface="Calibri"/>
                <a:cs typeface="Calibri"/>
              </a:rPr>
              <a:t>Install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i="1" spc="-10" dirty="0">
                <a:solidFill>
                  <a:srgbClr val="FF0000"/>
                </a:solidFill>
                <a:latin typeface="Calibri"/>
                <a:cs typeface="Calibri"/>
              </a:rPr>
              <a:t>copy</a:t>
            </a:r>
            <a:r>
              <a:rPr sz="2800" i="1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i="1" spc="-10" dirty="0">
                <a:solidFill>
                  <a:srgbClr val="FF0000"/>
                </a:solidFill>
                <a:latin typeface="Calibri"/>
                <a:cs typeface="Calibri"/>
              </a:rPr>
              <a:t>artifact</a:t>
            </a:r>
            <a:r>
              <a:rPr sz="2800" i="1" spc="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and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i="1" spc="-10" dirty="0">
                <a:solidFill>
                  <a:srgbClr val="FF0000"/>
                </a:solidFill>
                <a:latin typeface="Calibri"/>
                <a:cs typeface="Calibri"/>
              </a:rPr>
              <a:t>deploy</a:t>
            </a:r>
            <a:r>
              <a:rPr sz="2800" i="1" spc="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i="1" spc="-20" dirty="0">
                <a:solidFill>
                  <a:srgbClr val="FF0000"/>
                </a:solidFill>
                <a:latin typeface="Calibri"/>
                <a:cs typeface="Calibri"/>
              </a:rPr>
              <a:t>to</a:t>
            </a:r>
            <a:r>
              <a:rPr sz="2800" i="1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i="1" spc="-15" dirty="0">
                <a:solidFill>
                  <a:srgbClr val="FF0000"/>
                </a:solidFill>
                <a:latin typeface="Calibri"/>
                <a:cs typeface="Calibri"/>
              </a:rPr>
              <a:t>container</a:t>
            </a:r>
            <a:r>
              <a:rPr sz="2800" i="1" spc="1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plugins</a:t>
            </a:r>
            <a:endParaRPr sz="2800">
              <a:latin typeface="Calibri"/>
              <a:cs typeface="Calibri"/>
            </a:endParaRPr>
          </a:p>
          <a:p>
            <a:pPr marL="354965" indent="-342900">
              <a:lnSpc>
                <a:spcPct val="100000"/>
              </a:lnSpc>
              <a:spcBef>
                <a:spcPts val="67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800" spc="-5" dirty="0">
                <a:latin typeface="Calibri"/>
                <a:cs typeface="Calibri"/>
              </a:rPr>
              <a:t>Deploy our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application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to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staging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environment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89237" y="1341120"/>
            <a:ext cx="356552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0" dirty="0">
                <a:latin typeface="Calibri"/>
                <a:cs typeface="Calibri"/>
              </a:rPr>
              <a:t>Jenkins</a:t>
            </a:r>
            <a:r>
              <a:rPr sz="3200" b="0" spc="-55" dirty="0">
                <a:latin typeface="Calibri"/>
                <a:cs typeface="Calibri"/>
              </a:rPr>
              <a:t> </a:t>
            </a:r>
            <a:r>
              <a:rPr sz="3200" b="0" dirty="0">
                <a:latin typeface="Calibri"/>
                <a:cs typeface="Calibri"/>
              </a:rPr>
              <a:t>Build</a:t>
            </a:r>
            <a:r>
              <a:rPr sz="3200" b="0" spc="-40" dirty="0">
                <a:latin typeface="Calibri"/>
                <a:cs typeface="Calibri"/>
              </a:rPr>
              <a:t> </a:t>
            </a:r>
            <a:r>
              <a:rPr sz="3200" b="0" dirty="0">
                <a:latin typeface="Calibri"/>
                <a:cs typeface="Calibri"/>
              </a:rPr>
              <a:t>Pipeline</a:t>
            </a:r>
            <a:endParaRPr sz="3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51075" y="323291"/>
            <a:ext cx="464375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b="0" spc="-5" dirty="0">
                <a:latin typeface="Calibri"/>
                <a:cs typeface="Calibri"/>
              </a:rPr>
              <a:t>Build</a:t>
            </a:r>
            <a:r>
              <a:rPr sz="4400" b="0" spc="-30" dirty="0">
                <a:latin typeface="Calibri"/>
                <a:cs typeface="Calibri"/>
              </a:rPr>
              <a:t> </a:t>
            </a:r>
            <a:r>
              <a:rPr sz="4400" b="0" dirty="0">
                <a:latin typeface="Calibri"/>
                <a:cs typeface="Calibri"/>
              </a:rPr>
              <a:t>Pipeline</a:t>
            </a:r>
            <a:r>
              <a:rPr sz="4400" b="0" spc="-35" dirty="0">
                <a:latin typeface="Calibri"/>
                <a:cs typeface="Calibri"/>
              </a:rPr>
              <a:t> </a:t>
            </a:r>
            <a:r>
              <a:rPr sz="4400" b="0" dirty="0">
                <a:latin typeface="Calibri"/>
                <a:cs typeface="Calibri"/>
              </a:rPr>
              <a:t>Plugin</a:t>
            </a:r>
            <a:endParaRPr sz="44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583831" y="1181379"/>
            <a:ext cx="8154670" cy="3007995"/>
            <a:chOff x="583831" y="1181379"/>
            <a:chExt cx="8154670" cy="300799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3831" y="1181379"/>
              <a:ext cx="5848471" cy="146104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3831" y="2468308"/>
              <a:ext cx="8154187" cy="172064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25801" y="1332674"/>
            <a:ext cx="429260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b="0" spc="-25" dirty="0">
                <a:latin typeface="Calibri"/>
                <a:cs typeface="Calibri"/>
              </a:rPr>
              <a:t>Parallel</a:t>
            </a:r>
            <a:r>
              <a:rPr sz="4000" b="0" spc="-60" dirty="0">
                <a:latin typeface="Calibri"/>
                <a:cs typeface="Calibri"/>
              </a:rPr>
              <a:t> </a:t>
            </a:r>
            <a:r>
              <a:rPr sz="4000" b="0" spc="-5" dirty="0">
                <a:latin typeface="Calibri"/>
                <a:cs typeface="Calibri"/>
              </a:rPr>
              <a:t>Jenkins</a:t>
            </a:r>
            <a:r>
              <a:rPr sz="4000" b="0" spc="-50" dirty="0">
                <a:latin typeface="Calibri"/>
                <a:cs typeface="Calibri"/>
              </a:rPr>
              <a:t> </a:t>
            </a:r>
            <a:r>
              <a:rPr sz="4000" b="0" spc="-5" dirty="0">
                <a:latin typeface="Calibri"/>
                <a:cs typeface="Calibri"/>
              </a:rPr>
              <a:t>Build</a:t>
            </a:r>
            <a:endParaRPr sz="4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31655" y="1265821"/>
            <a:ext cx="3880485" cy="100774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2900" marR="5080" indent="-330835">
              <a:lnSpc>
                <a:spcPct val="119300"/>
              </a:lnSpc>
              <a:spcBef>
                <a:spcPts val="100"/>
              </a:spcBef>
            </a:pPr>
            <a:r>
              <a:rPr sz="2700" b="0" spc="-20" dirty="0">
                <a:latin typeface="Calibri"/>
                <a:cs typeface="Calibri"/>
              </a:rPr>
              <a:t>Different stages </a:t>
            </a:r>
            <a:r>
              <a:rPr sz="2700" b="0" dirty="0">
                <a:latin typeface="Calibri"/>
                <a:cs typeface="Calibri"/>
              </a:rPr>
              <a:t>of </a:t>
            </a:r>
            <a:r>
              <a:rPr sz="2700" b="0" spc="-10" dirty="0">
                <a:latin typeface="Calibri"/>
                <a:cs typeface="Calibri"/>
              </a:rPr>
              <a:t>adopting </a:t>
            </a:r>
            <a:r>
              <a:rPr sz="2700" b="0" spc="-600" dirty="0">
                <a:latin typeface="Calibri"/>
                <a:cs typeface="Calibri"/>
              </a:rPr>
              <a:t> </a:t>
            </a:r>
            <a:r>
              <a:rPr sz="2700" b="0" spc="-10" dirty="0">
                <a:latin typeface="Calibri"/>
                <a:cs typeface="Calibri"/>
              </a:rPr>
              <a:t>Continuous </a:t>
            </a:r>
            <a:r>
              <a:rPr sz="2700" b="0" spc="-20" dirty="0">
                <a:latin typeface="Calibri"/>
                <a:cs typeface="Calibri"/>
              </a:rPr>
              <a:t>Integration</a:t>
            </a:r>
            <a:endParaRPr sz="27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71877" y="1012854"/>
            <a:ext cx="4599305" cy="1329690"/>
          </a:xfrm>
          <a:prstGeom prst="rect">
            <a:avLst/>
          </a:prstGeom>
        </p:spPr>
        <p:txBody>
          <a:bodyPr vert="horz" wrap="square" lIns="0" tIns="147955" rIns="0" bIns="0" rtlCol="0">
            <a:spAutoFit/>
          </a:bodyPr>
          <a:lstStyle/>
          <a:p>
            <a:pPr marL="168275">
              <a:lnSpc>
                <a:spcPct val="100000"/>
              </a:lnSpc>
              <a:spcBef>
                <a:spcPts val="1165"/>
              </a:spcBef>
            </a:pPr>
            <a:r>
              <a:rPr sz="4000" spc="-5" dirty="0"/>
              <a:t>Continuous</a:t>
            </a:r>
            <a:r>
              <a:rPr sz="4000" spc="-40" dirty="0"/>
              <a:t> </a:t>
            </a:r>
            <a:r>
              <a:rPr sz="4000" spc="-5" dirty="0"/>
              <a:t>Delivery</a:t>
            </a:r>
            <a:endParaRPr sz="4000"/>
          </a:p>
          <a:p>
            <a:pPr marL="12700">
              <a:lnSpc>
                <a:spcPct val="100000"/>
              </a:lnSpc>
              <a:spcBef>
                <a:spcPts val="800"/>
              </a:spcBef>
            </a:pPr>
            <a:r>
              <a:rPr sz="3000" b="0" spc="-5" dirty="0">
                <a:latin typeface="Calibri"/>
                <a:cs typeface="Calibri"/>
              </a:rPr>
              <a:t>Deploy</a:t>
            </a:r>
            <a:r>
              <a:rPr sz="3000" b="0" spc="-20" dirty="0">
                <a:latin typeface="Calibri"/>
                <a:cs typeface="Calibri"/>
              </a:rPr>
              <a:t> </a:t>
            </a:r>
            <a:r>
              <a:rPr sz="3000" b="0" dirty="0">
                <a:latin typeface="Calibri"/>
                <a:cs typeface="Calibri"/>
              </a:rPr>
              <a:t>our</a:t>
            </a:r>
            <a:r>
              <a:rPr sz="3000" b="0" spc="-25" dirty="0">
                <a:latin typeface="Calibri"/>
                <a:cs typeface="Calibri"/>
              </a:rPr>
              <a:t> </a:t>
            </a:r>
            <a:r>
              <a:rPr sz="3000" b="0" dirty="0">
                <a:latin typeface="Calibri"/>
                <a:cs typeface="Calibri"/>
              </a:rPr>
              <a:t>app</a:t>
            </a:r>
            <a:r>
              <a:rPr sz="3000" b="0" spc="-20" dirty="0">
                <a:latin typeface="Calibri"/>
                <a:cs typeface="Calibri"/>
              </a:rPr>
              <a:t> to </a:t>
            </a:r>
            <a:r>
              <a:rPr sz="3000" b="0" spc="-10" dirty="0">
                <a:latin typeface="Calibri"/>
                <a:cs typeface="Calibri"/>
              </a:rPr>
              <a:t>production</a:t>
            </a:r>
            <a:endParaRPr sz="3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9463" y="323291"/>
            <a:ext cx="7566659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b="0" spc="-10" dirty="0">
                <a:latin typeface="Calibri"/>
                <a:cs typeface="Calibri"/>
              </a:rPr>
              <a:t>Benefits</a:t>
            </a:r>
            <a:r>
              <a:rPr sz="4400" b="0" spc="-15" dirty="0">
                <a:latin typeface="Calibri"/>
                <a:cs typeface="Calibri"/>
              </a:rPr>
              <a:t> </a:t>
            </a:r>
            <a:r>
              <a:rPr sz="4400" b="0" dirty="0">
                <a:latin typeface="Calibri"/>
                <a:cs typeface="Calibri"/>
              </a:rPr>
              <a:t>of</a:t>
            </a:r>
            <a:r>
              <a:rPr sz="4400" b="0" spc="-20" dirty="0">
                <a:latin typeface="Calibri"/>
                <a:cs typeface="Calibri"/>
              </a:rPr>
              <a:t> </a:t>
            </a:r>
            <a:r>
              <a:rPr sz="4400" b="0" dirty="0">
                <a:latin typeface="Calibri"/>
                <a:cs typeface="Calibri"/>
              </a:rPr>
              <a:t>a</a:t>
            </a:r>
            <a:r>
              <a:rPr sz="4400" b="0" spc="-5" dirty="0">
                <a:latin typeface="Calibri"/>
                <a:cs typeface="Calibri"/>
              </a:rPr>
              <a:t> code-based</a:t>
            </a:r>
            <a:r>
              <a:rPr sz="4400" b="0" spc="-10" dirty="0">
                <a:latin typeface="Calibri"/>
                <a:cs typeface="Calibri"/>
              </a:rPr>
              <a:t> </a:t>
            </a:r>
            <a:r>
              <a:rPr sz="4400" b="0" dirty="0">
                <a:latin typeface="Calibri"/>
                <a:cs typeface="Calibri"/>
              </a:rPr>
              <a:t>pipeline</a:t>
            </a:r>
            <a:endParaRPr sz="44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5940" y="1336357"/>
            <a:ext cx="5979160" cy="29984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355600" algn="l"/>
                <a:tab pos="356235" algn="l"/>
              </a:tabLst>
            </a:pPr>
            <a:r>
              <a:rPr sz="3200" spc="-35" dirty="0">
                <a:latin typeface="Calibri"/>
                <a:cs typeface="Calibri"/>
              </a:rPr>
              <a:t>Version</a:t>
            </a:r>
            <a:r>
              <a:rPr sz="3200" spc="-30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control</a:t>
            </a:r>
            <a:endParaRPr sz="3200">
              <a:latin typeface="Calibri"/>
              <a:cs typeface="Calibri"/>
            </a:endParaRPr>
          </a:p>
          <a:p>
            <a:pPr marL="355600" indent="-343535">
              <a:lnSpc>
                <a:spcPct val="100000"/>
              </a:lnSpc>
              <a:spcBef>
                <a:spcPts val="2660"/>
              </a:spcBef>
              <a:buFont typeface="Arial MT"/>
              <a:buChar char="•"/>
              <a:tabLst>
                <a:tab pos="355600" algn="l"/>
                <a:tab pos="356235" algn="l"/>
              </a:tabLst>
            </a:pPr>
            <a:r>
              <a:rPr sz="3200" spc="-15" dirty="0">
                <a:latin typeface="Calibri"/>
                <a:cs typeface="Calibri"/>
              </a:rPr>
              <a:t>Best</a:t>
            </a:r>
            <a:r>
              <a:rPr sz="3200" spc="-3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Practices</a:t>
            </a:r>
            <a:endParaRPr sz="3200">
              <a:latin typeface="Calibri"/>
              <a:cs typeface="Calibri"/>
            </a:endParaRPr>
          </a:p>
          <a:p>
            <a:pPr marL="355600" indent="-343535">
              <a:lnSpc>
                <a:spcPct val="100000"/>
              </a:lnSpc>
              <a:spcBef>
                <a:spcPts val="2690"/>
              </a:spcBef>
              <a:buFont typeface="Arial MT"/>
              <a:buChar char="•"/>
              <a:tabLst>
                <a:tab pos="355600" algn="l"/>
                <a:tab pos="356235" algn="l"/>
              </a:tabLst>
            </a:pPr>
            <a:r>
              <a:rPr sz="3200" spc="-5" dirty="0">
                <a:latin typeface="Calibri"/>
                <a:cs typeface="Calibri"/>
              </a:rPr>
              <a:t>Less </a:t>
            </a:r>
            <a:r>
              <a:rPr sz="3200" spc="-25" dirty="0">
                <a:latin typeface="Calibri"/>
                <a:cs typeface="Calibri"/>
              </a:rPr>
              <a:t>error-prone</a:t>
            </a:r>
            <a:r>
              <a:rPr sz="3200" spc="-15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execution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of</a:t>
            </a:r>
            <a:r>
              <a:rPr sz="3200" spc="-1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jobs</a:t>
            </a:r>
            <a:endParaRPr sz="3200">
              <a:latin typeface="Calibri"/>
              <a:cs typeface="Calibri"/>
            </a:endParaRPr>
          </a:p>
          <a:p>
            <a:pPr marL="355600" indent="-343535">
              <a:lnSpc>
                <a:spcPct val="100000"/>
              </a:lnSpc>
              <a:spcBef>
                <a:spcPts val="2695"/>
              </a:spcBef>
              <a:buFont typeface="Arial MT"/>
              <a:buChar char="•"/>
              <a:tabLst>
                <a:tab pos="355600" algn="l"/>
                <a:tab pos="356235" algn="l"/>
              </a:tabLst>
            </a:pPr>
            <a:r>
              <a:rPr sz="3200" spc="-5" dirty="0">
                <a:latin typeface="Calibri"/>
                <a:cs typeface="Calibri"/>
              </a:rPr>
              <a:t>Logic-based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execution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of</a:t>
            </a:r>
            <a:r>
              <a:rPr sz="3200" spc="-10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steps</a:t>
            </a:r>
            <a:endParaRPr sz="3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87739" y="323291"/>
            <a:ext cx="416814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b="0" spc="-5" dirty="0">
                <a:latin typeface="Calibri"/>
                <a:cs typeface="Calibri"/>
              </a:rPr>
              <a:t>Sample</a:t>
            </a:r>
            <a:r>
              <a:rPr sz="4400" b="0" spc="-80" dirty="0">
                <a:latin typeface="Calibri"/>
                <a:cs typeface="Calibri"/>
              </a:rPr>
              <a:t> </a:t>
            </a:r>
            <a:r>
              <a:rPr sz="4400" b="0" spc="-5" dirty="0">
                <a:latin typeface="Calibri"/>
                <a:cs typeface="Calibri"/>
              </a:rPr>
              <a:t>Jenkinsfile</a:t>
            </a:r>
            <a:endParaRPr sz="44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98181" y="228869"/>
            <a:ext cx="6114489" cy="4846711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98129" y="323291"/>
            <a:ext cx="515175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b="0" dirty="0">
                <a:latin typeface="Calibri"/>
                <a:cs typeface="Calibri"/>
              </a:rPr>
              <a:t>Additional</a:t>
            </a:r>
            <a:r>
              <a:rPr sz="4400" b="0" spc="-30" dirty="0">
                <a:latin typeface="Calibri"/>
                <a:cs typeface="Calibri"/>
              </a:rPr>
              <a:t> </a:t>
            </a:r>
            <a:r>
              <a:rPr sz="4400" b="0" spc="-10" dirty="0">
                <a:latin typeface="Calibri"/>
                <a:cs typeface="Calibri"/>
              </a:rPr>
              <a:t>automation</a:t>
            </a:r>
            <a:endParaRPr sz="44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5940" y="1289748"/>
            <a:ext cx="6120765" cy="19475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3000" spc="-10" dirty="0">
                <a:latin typeface="Calibri"/>
                <a:cs typeface="Calibri"/>
              </a:rPr>
              <a:t>Setup</a:t>
            </a:r>
            <a:r>
              <a:rPr sz="3000" spc="-25" dirty="0">
                <a:latin typeface="Calibri"/>
                <a:cs typeface="Calibri"/>
              </a:rPr>
              <a:t> </a:t>
            </a:r>
            <a:r>
              <a:rPr sz="3000" spc="-5" dirty="0">
                <a:latin typeface="Calibri"/>
                <a:cs typeface="Calibri"/>
              </a:rPr>
              <a:t>Git</a:t>
            </a:r>
            <a:r>
              <a:rPr sz="3000" spc="-25" dirty="0">
                <a:latin typeface="Calibri"/>
                <a:cs typeface="Calibri"/>
              </a:rPr>
              <a:t> </a:t>
            </a:r>
            <a:r>
              <a:rPr sz="3000" spc="-10" dirty="0">
                <a:latin typeface="Calibri"/>
                <a:cs typeface="Calibri"/>
              </a:rPr>
              <a:t>repository </a:t>
            </a:r>
            <a:r>
              <a:rPr sz="3000" spc="-5" dirty="0">
                <a:latin typeface="Calibri"/>
                <a:cs typeface="Calibri"/>
              </a:rPr>
              <a:t>polling</a:t>
            </a:r>
            <a:endParaRPr sz="30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216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3000" spc="-10" dirty="0">
                <a:latin typeface="Calibri"/>
                <a:cs typeface="Calibri"/>
              </a:rPr>
              <a:t>Deployment</a:t>
            </a:r>
            <a:r>
              <a:rPr sz="3000" spc="-20" dirty="0">
                <a:latin typeface="Calibri"/>
                <a:cs typeface="Calibri"/>
              </a:rPr>
              <a:t> to</a:t>
            </a:r>
            <a:r>
              <a:rPr sz="3000" spc="-10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our</a:t>
            </a:r>
            <a:r>
              <a:rPr sz="3000" spc="-15" dirty="0">
                <a:latin typeface="Calibri"/>
                <a:cs typeface="Calibri"/>
              </a:rPr>
              <a:t> tomcat</a:t>
            </a:r>
            <a:r>
              <a:rPr sz="3000" spc="-20" dirty="0">
                <a:latin typeface="Calibri"/>
                <a:cs typeface="Calibri"/>
              </a:rPr>
              <a:t> </a:t>
            </a:r>
            <a:r>
              <a:rPr sz="3000" spc="-10" dirty="0">
                <a:latin typeface="Calibri"/>
                <a:cs typeface="Calibri"/>
              </a:rPr>
              <a:t>servers</a:t>
            </a:r>
            <a:endParaRPr sz="30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2165"/>
              </a:spcBef>
              <a:buFont typeface="Arial MT"/>
              <a:buChar char="•"/>
              <a:tabLst>
                <a:tab pos="354965" algn="l"/>
                <a:tab pos="355600" algn="l"/>
                <a:tab pos="2610485" algn="l"/>
                <a:tab pos="3966210" algn="l"/>
              </a:tabLst>
            </a:pPr>
            <a:r>
              <a:rPr sz="3000" spc="-55" dirty="0">
                <a:latin typeface="Calibri"/>
                <a:cs typeface="Calibri"/>
              </a:rPr>
              <a:t>We</a:t>
            </a:r>
            <a:r>
              <a:rPr sz="3000" spc="-5" dirty="0">
                <a:latin typeface="Calibri"/>
                <a:cs typeface="Calibri"/>
              </a:rPr>
              <a:t> will</a:t>
            </a:r>
            <a:r>
              <a:rPr sz="3000" dirty="0">
                <a:latin typeface="Calibri"/>
                <a:cs typeface="Calibri"/>
              </a:rPr>
              <a:t> </a:t>
            </a:r>
            <a:r>
              <a:rPr sz="3000" spc="-10" dirty="0">
                <a:latin typeface="Calibri"/>
                <a:cs typeface="Calibri"/>
              </a:rPr>
              <a:t>setup	</a:t>
            </a:r>
            <a:r>
              <a:rPr sz="3000" spc="-15" dirty="0">
                <a:latin typeface="Calibri"/>
                <a:cs typeface="Calibri"/>
              </a:rPr>
              <a:t>tasks</a:t>
            </a:r>
            <a:r>
              <a:rPr sz="3000" dirty="0">
                <a:latin typeface="Calibri"/>
                <a:cs typeface="Calibri"/>
              </a:rPr>
              <a:t> </a:t>
            </a:r>
            <a:r>
              <a:rPr sz="3000" spc="-20" dirty="0">
                <a:latin typeface="Calibri"/>
                <a:cs typeface="Calibri"/>
              </a:rPr>
              <a:t>to	</a:t>
            </a:r>
            <a:r>
              <a:rPr sz="3000" spc="-5" dirty="0">
                <a:latin typeface="Calibri"/>
                <a:cs typeface="Calibri"/>
              </a:rPr>
              <a:t>run</a:t>
            </a:r>
            <a:r>
              <a:rPr sz="3000" spc="-30" dirty="0">
                <a:latin typeface="Calibri"/>
                <a:cs typeface="Calibri"/>
              </a:rPr>
              <a:t> </a:t>
            </a:r>
            <a:r>
              <a:rPr sz="3000" spc="-5" dirty="0">
                <a:latin typeface="Calibri"/>
                <a:cs typeface="Calibri"/>
              </a:rPr>
              <a:t>in</a:t>
            </a:r>
            <a:r>
              <a:rPr sz="3000" spc="-35" dirty="0">
                <a:latin typeface="Calibri"/>
                <a:cs typeface="Calibri"/>
              </a:rPr>
              <a:t> </a:t>
            </a:r>
            <a:r>
              <a:rPr sz="3000" spc="-5" dirty="0">
                <a:latin typeface="Calibri"/>
                <a:cs typeface="Calibri"/>
              </a:rPr>
              <a:t>parallel</a:t>
            </a:r>
            <a:endParaRPr sz="3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45661" y="323291"/>
            <a:ext cx="125222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b="0" dirty="0">
                <a:latin typeface="Calibri"/>
                <a:cs typeface="Calibri"/>
              </a:rPr>
              <a:t>S</a:t>
            </a:r>
            <a:r>
              <a:rPr sz="4400" b="0" spc="-50" dirty="0">
                <a:latin typeface="Calibri"/>
                <a:cs typeface="Calibri"/>
              </a:rPr>
              <a:t>t</a:t>
            </a:r>
            <a:r>
              <a:rPr sz="4400" b="0" spc="-5" dirty="0">
                <a:latin typeface="Calibri"/>
                <a:cs typeface="Calibri"/>
              </a:rPr>
              <a:t>e</a:t>
            </a:r>
            <a:r>
              <a:rPr sz="4400" b="0" spc="-20" dirty="0">
                <a:latin typeface="Calibri"/>
                <a:cs typeface="Calibri"/>
              </a:rPr>
              <a:t>p</a:t>
            </a:r>
            <a:r>
              <a:rPr sz="4400" b="0" dirty="0">
                <a:latin typeface="Calibri"/>
                <a:cs typeface="Calibri"/>
              </a:rPr>
              <a:t>s</a:t>
            </a:r>
            <a:endParaRPr sz="44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5940" y="1353820"/>
            <a:ext cx="7455534" cy="25476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1800" b="1" spc="-10" dirty="0">
                <a:latin typeface="Calibri"/>
                <a:cs typeface="Calibri"/>
              </a:rPr>
              <a:t>Step</a:t>
            </a:r>
            <a:r>
              <a:rPr sz="1800" b="1" spc="-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1: </a:t>
            </a:r>
            <a:r>
              <a:rPr sz="1800" b="1" spc="25" dirty="0">
                <a:latin typeface="Calibri"/>
                <a:cs typeface="Calibri"/>
              </a:rPr>
              <a:t>Configure</a:t>
            </a:r>
            <a:r>
              <a:rPr sz="1800" b="1" spc="10" dirty="0">
                <a:latin typeface="Calibri"/>
                <a:cs typeface="Calibri"/>
              </a:rPr>
              <a:t> </a:t>
            </a:r>
            <a:r>
              <a:rPr sz="1800" b="1" spc="20" dirty="0">
                <a:latin typeface="Calibri"/>
                <a:cs typeface="Calibri"/>
              </a:rPr>
              <a:t>securit</a:t>
            </a:r>
            <a:r>
              <a:rPr sz="1800" b="1" spc="-5" dirty="0">
                <a:latin typeface="Calibri"/>
                <a:cs typeface="Calibri"/>
              </a:rPr>
              <a:t> groups</a:t>
            </a:r>
            <a:r>
              <a:rPr sz="1800" b="1" spc="470" dirty="0">
                <a:latin typeface="Calibri"/>
                <a:cs typeface="Calibri"/>
              </a:rPr>
              <a:t> </a:t>
            </a:r>
            <a:r>
              <a:rPr sz="1800" b="1" spc="135" dirty="0">
                <a:latin typeface="Calibri"/>
                <a:cs typeface="Calibri"/>
              </a:rPr>
              <a:t>for</a:t>
            </a:r>
            <a:r>
              <a:rPr sz="1800" b="1" spc="-5" dirty="0">
                <a:latin typeface="Calibri"/>
                <a:cs typeface="Calibri"/>
              </a:rPr>
              <a:t> Tomcat servers and</a:t>
            </a:r>
            <a:r>
              <a:rPr sz="1800" b="1" spc="400" dirty="0">
                <a:latin typeface="Calibri"/>
                <a:cs typeface="Calibri"/>
              </a:rPr>
              <a:t> </a:t>
            </a:r>
            <a:r>
              <a:rPr sz="1800" b="1" spc="-5" dirty="0">
                <a:latin typeface="Calibri"/>
                <a:cs typeface="Calibri"/>
              </a:rPr>
              <a:t>create</a:t>
            </a:r>
            <a:r>
              <a:rPr sz="1800" b="1" spc="-10" dirty="0">
                <a:latin typeface="Calibri"/>
                <a:cs typeface="Calibri"/>
              </a:rPr>
              <a:t> </a:t>
            </a:r>
            <a:r>
              <a:rPr sz="1800" b="1" spc="-5" dirty="0">
                <a:latin typeface="Calibri"/>
                <a:cs typeface="Calibri"/>
              </a:rPr>
              <a:t>key </a:t>
            </a:r>
            <a:r>
              <a:rPr sz="1800" b="1" dirty="0">
                <a:latin typeface="Calibri"/>
                <a:cs typeface="Calibri"/>
              </a:rPr>
              <a:t>pairs</a:t>
            </a:r>
            <a:r>
              <a:rPr sz="1800" dirty="0">
                <a:latin typeface="Calibri"/>
                <a:cs typeface="Calibri"/>
              </a:rPr>
              <a:t>.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har char="•"/>
            </a:pPr>
            <a:endParaRPr sz="245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1800" b="1" spc="-10" dirty="0">
                <a:latin typeface="Calibri"/>
                <a:cs typeface="Calibri"/>
              </a:rPr>
              <a:t>Step</a:t>
            </a:r>
            <a:r>
              <a:rPr sz="1800" b="1" spc="-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2:</a:t>
            </a:r>
            <a:r>
              <a:rPr sz="1800" b="1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Provision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instances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to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staging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and</a:t>
            </a:r>
            <a:r>
              <a:rPr sz="1800" spc="-15" dirty="0">
                <a:latin typeface="Calibri"/>
                <a:cs typeface="Calibri"/>
              </a:rPr>
              <a:t> production</a:t>
            </a:r>
            <a:endParaRPr sz="1800">
              <a:latin typeface="Calibri"/>
              <a:cs typeface="Calibri"/>
            </a:endParaRPr>
          </a:p>
          <a:p>
            <a:pPr marL="355600">
              <a:lnSpc>
                <a:spcPct val="100000"/>
              </a:lnSpc>
              <a:spcBef>
                <a:spcPts val="5"/>
              </a:spcBef>
            </a:pPr>
            <a:r>
              <a:rPr sz="1800" spc="-10" dirty="0">
                <a:latin typeface="Calibri"/>
                <a:cs typeface="Calibri"/>
              </a:rPr>
              <a:t>environments.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45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1800" b="1" spc="-10" dirty="0">
                <a:latin typeface="Calibri"/>
                <a:cs typeface="Calibri"/>
              </a:rPr>
              <a:t>Step</a:t>
            </a:r>
            <a:r>
              <a:rPr sz="1800" b="1" spc="-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3: </a:t>
            </a:r>
            <a:r>
              <a:rPr sz="1800" spc="-10" dirty="0">
                <a:latin typeface="Calibri"/>
                <a:cs typeface="Calibri"/>
              </a:rPr>
              <a:t>Install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and run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35" dirty="0">
                <a:latin typeface="Calibri"/>
                <a:cs typeface="Calibri"/>
              </a:rPr>
              <a:t>Tomcat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on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created</a:t>
            </a:r>
            <a:r>
              <a:rPr sz="1800" spc="-5" dirty="0">
                <a:latin typeface="Calibri"/>
                <a:cs typeface="Calibri"/>
              </a:rPr>
              <a:t> instances.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har char="•"/>
            </a:pPr>
            <a:endParaRPr sz="245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1800" b="1" spc="-10" dirty="0">
                <a:solidFill>
                  <a:srgbClr val="FF0000"/>
                </a:solidFill>
                <a:latin typeface="Calibri"/>
                <a:cs typeface="Calibri"/>
              </a:rPr>
              <a:t>Step</a:t>
            </a:r>
            <a:r>
              <a:rPr sz="1800" b="1" spc="-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FF0000"/>
                </a:solidFill>
                <a:latin typeface="Calibri"/>
                <a:cs typeface="Calibri"/>
              </a:rPr>
              <a:t>4:</a:t>
            </a:r>
            <a:r>
              <a:rPr sz="1800" b="1" spc="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Calibri"/>
                <a:cs typeface="Calibri"/>
              </a:rPr>
              <a:t>Fully </a:t>
            </a:r>
            <a:r>
              <a:rPr sz="1800" spc="-10" dirty="0">
                <a:solidFill>
                  <a:srgbClr val="FF0000"/>
                </a:solidFill>
                <a:latin typeface="Calibri"/>
                <a:cs typeface="Calibri"/>
              </a:rPr>
              <a:t>automate</a:t>
            </a:r>
            <a:r>
              <a:rPr sz="1800" spc="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0000"/>
                </a:solidFill>
                <a:latin typeface="Calibri"/>
                <a:cs typeface="Calibri"/>
              </a:rPr>
              <a:t>our</a:t>
            </a:r>
            <a:r>
              <a:rPr sz="1800" spc="-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0000"/>
                </a:solidFill>
                <a:latin typeface="Calibri"/>
                <a:cs typeface="Calibri"/>
              </a:rPr>
              <a:t>existing</a:t>
            </a:r>
            <a:r>
              <a:rPr sz="1800" spc="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Calibri"/>
                <a:cs typeface="Calibri"/>
              </a:rPr>
              <a:t>Jenkins </a:t>
            </a:r>
            <a:r>
              <a:rPr sz="1800" dirty="0">
                <a:solidFill>
                  <a:srgbClr val="FF0000"/>
                </a:solidFill>
                <a:latin typeface="Calibri"/>
                <a:cs typeface="Calibri"/>
              </a:rPr>
              <a:t>pipeline.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41235" y="1152512"/>
            <a:ext cx="7658734" cy="558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500" spc="-10" dirty="0"/>
              <a:t>Introduction</a:t>
            </a:r>
            <a:r>
              <a:rPr sz="3500" spc="-15" dirty="0"/>
              <a:t> </a:t>
            </a:r>
            <a:r>
              <a:rPr sz="3500" spc="-20" dirty="0"/>
              <a:t>to</a:t>
            </a:r>
            <a:r>
              <a:rPr sz="3500" spc="-5" dirty="0"/>
              <a:t> </a:t>
            </a:r>
            <a:r>
              <a:rPr sz="3500" spc="-10" dirty="0"/>
              <a:t>Distributed</a:t>
            </a:r>
            <a:r>
              <a:rPr sz="3500" spc="-15" dirty="0"/>
              <a:t> </a:t>
            </a:r>
            <a:r>
              <a:rPr sz="3500" spc="-5" dirty="0"/>
              <a:t>Jenkins Builds</a:t>
            </a:r>
            <a:endParaRPr sz="350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87741" y="1152512"/>
            <a:ext cx="6169660" cy="558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500" b="0" spc="-15" dirty="0">
                <a:latin typeface="Calibri"/>
                <a:cs typeface="Calibri"/>
              </a:rPr>
              <a:t>Install </a:t>
            </a:r>
            <a:r>
              <a:rPr sz="3500" b="0" spc="-5" dirty="0">
                <a:latin typeface="Calibri"/>
                <a:cs typeface="Calibri"/>
              </a:rPr>
              <a:t>Jenkins</a:t>
            </a:r>
            <a:r>
              <a:rPr sz="3500" b="0" spc="-10" dirty="0">
                <a:latin typeface="Calibri"/>
                <a:cs typeface="Calibri"/>
              </a:rPr>
              <a:t> </a:t>
            </a:r>
            <a:r>
              <a:rPr sz="3500" b="0" spc="-15" dirty="0">
                <a:latin typeface="Calibri"/>
                <a:cs typeface="Calibri"/>
              </a:rPr>
              <a:t>Master</a:t>
            </a:r>
            <a:r>
              <a:rPr sz="3500" b="0" spc="-5" dirty="0">
                <a:latin typeface="Calibri"/>
                <a:cs typeface="Calibri"/>
              </a:rPr>
              <a:t> in</a:t>
            </a:r>
            <a:r>
              <a:rPr sz="3500" b="0" spc="-20" dirty="0">
                <a:latin typeface="Calibri"/>
                <a:cs typeface="Calibri"/>
              </a:rPr>
              <a:t> </a:t>
            </a:r>
            <a:r>
              <a:rPr sz="3500" b="0" spc="-5" dirty="0">
                <a:latin typeface="Calibri"/>
                <a:cs typeface="Calibri"/>
              </a:rPr>
              <a:t>the</a:t>
            </a:r>
            <a:r>
              <a:rPr sz="3500" b="0" spc="-20" dirty="0">
                <a:latin typeface="Calibri"/>
                <a:cs typeface="Calibri"/>
              </a:rPr>
              <a:t> </a:t>
            </a:r>
            <a:r>
              <a:rPr sz="3500" b="0" spc="-5" dirty="0">
                <a:latin typeface="Calibri"/>
                <a:cs typeface="Calibri"/>
              </a:rPr>
              <a:t>Cloud</a:t>
            </a:r>
            <a:endParaRPr sz="35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60763" y="438416"/>
            <a:ext cx="302260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0" spc="-5" dirty="0">
                <a:latin typeface="Calibri"/>
                <a:cs typeface="Calibri"/>
              </a:rPr>
              <a:t>Jenkins</a:t>
            </a:r>
            <a:r>
              <a:rPr sz="3000" b="0" spc="-35" dirty="0">
                <a:latin typeface="Calibri"/>
                <a:cs typeface="Calibri"/>
              </a:rPr>
              <a:t> </a:t>
            </a:r>
            <a:r>
              <a:rPr sz="3000" b="0" spc="-20" dirty="0">
                <a:latin typeface="Calibri"/>
                <a:cs typeface="Calibri"/>
              </a:rPr>
              <a:t>Slave</a:t>
            </a:r>
            <a:r>
              <a:rPr sz="3000" b="0" spc="-40" dirty="0">
                <a:latin typeface="Calibri"/>
                <a:cs typeface="Calibri"/>
              </a:rPr>
              <a:t> </a:t>
            </a:r>
            <a:r>
              <a:rPr sz="3000" b="0" spc="-15" dirty="0">
                <a:latin typeface="Calibri"/>
                <a:cs typeface="Calibri"/>
              </a:rPr>
              <a:t>Agent</a:t>
            </a:r>
            <a:endParaRPr sz="30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44722" y="1118425"/>
            <a:ext cx="2454554" cy="3771632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85025" y="1152512"/>
            <a:ext cx="7975600" cy="1092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76525" marR="5080" indent="-2664460">
              <a:lnSpc>
                <a:spcPct val="100000"/>
              </a:lnSpc>
              <a:spcBef>
                <a:spcPts val="100"/>
              </a:spcBef>
            </a:pPr>
            <a:r>
              <a:rPr sz="3500" b="0" spc="-15" dirty="0">
                <a:latin typeface="Calibri"/>
                <a:cs typeface="Calibri"/>
              </a:rPr>
              <a:t>Install</a:t>
            </a:r>
            <a:r>
              <a:rPr sz="3500" b="0" spc="-10" dirty="0">
                <a:latin typeface="Calibri"/>
                <a:cs typeface="Calibri"/>
              </a:rPr>
              <a:t> </a:t>
            </a:r>
            <a:r>
              <a:rPr sz="3500" b="0" spc="-5" dirty="0">
                <a:latin typeface="Calibri"/>
                <a:cs typeface="Calibri"/>
              </a:rPr>
              <a:t>Jenkins </a:t>
            </a:r>
            <a:r>
              <a:rPr sz="3500" b="0" spc="-20" dirty="0">
                <a:latin typeface="Calibri"/>
                <a:cs typeface="Calibri"/>
              </a:rPr>
              <a:t>slaves</a:t>
            </a:r>
            <a:r>
              <a:rPr sz="3500" b="0" dirty="0">
                <a:latin typeface="Calibri"/>
                <a:cs typeface="Calibri"/>
              </a:rPr>
              <a:t> </a:t>
            </a:r>
            <a:r>
              <a:rPr sz="3500" b="0" spc="-5" dirty="0">
                <a:latin typeface="Calibri"/>
                <a:cs typeface="Calibri"/>
              </a:rPr>
              <a:t>in</a:t>
            </a:r>
            <a:r>
              <a:rPr sz="3500" b="0" spc="-15" dirty="0">
                <a:latin typeface="Calibri"/>
                <a:cs typeface="Calibri"/>
              </a:rPr>
              <a:t> </a:t>
            </a:r>
            <a:r>
              <a:rPr sz="3500" b="0" spc="-5" dirty="0">
                <a:latin typeface="Calibri"/>
                <a:cs typeface="Calibri"/>
              </a:rPr>
              <a:t>the</a:t>
            </a:r>
            <a:r>
              <a:rPr sz="3500" b="0" spc="-20" dirty="0">
                <a:latin typeface="Calibri"/>
                <a:cs typeface="Calibri"/>
              </a:rPr>
              <a:t> </a:t>
            </a:r>
            <a:r>
              <a:rPr sz="3500" b="0" spc="-5" dirty="0">
                <a:latin typeface="Calibri"/>
                <a:cs typeface="Calibri"/>
              </a:rPr>
              <a:t>cloud</a:t>
            </a:r>
            <a:r>
              <a:rPr sz="3500" b="0" spc="-10" dirty="0">
                <a:latin typeface="Calibri"/>
                <a:cs typeface="Calibri"/>
              </a:rPr>
              <a:t> </a:t>
            </a:r>
            <a:r>
              <a:rPr sz="3500" b="0" dirty="0">
                <a:latin typeface="Calibri"/>
                <a:cs typeface="Calibri"/>
              </a:rPr>
              <a:t>and</a:t>
            </a:r>
            <a:r>
              <a:rPr sz="3500" b="0" spc="-10" dirty="0">
                <a:latin typeface="Calibri"/>
                <a:cs typeface="Calibri"/>
              </a:rPr>
              <a:t> </a:t>
            </a:r>
            <a:r>
              <a:rPr sz="3500" b="0" spc="-20" dirty="0">
                <a:latin typeface="Calibri"/>
                <a:cs typeface="Calibri"/>
              </a:rPr>
              <a:t>form</a:t>
            </a:r>
            <a:r>
              <a:rPr sz="3500" b="0" dirty="0">
                <a:latin typeface="Calibri"/>
                <a:cs typeface="Calibri"/>
              </a:rPr>
              <a:t> a </a:t>
            </a:r>
            <a:r>
              <a:rPr sz="3500" b="0" spc="-780" dirty="0">
                <a:latin typeface="Calibri"/>
                <a:cs typeface="Calibri"/>
              </a:rPr>
              <a:t> </a:t>
            </a:r>
            <a:r>
              <a:rPr sz="3500" b="0" spc="-5" dirty="0">
                <a:latin typeface="Calibri"/>
                <a:cs typeface="Calibri"/>
              </a:rPr>
              <a:t>Jenkins </a:t>
            </a:r>
            <a:r>
              <a:rPr sz="3500" b="0" spc="-15" dirty="0">
                <a:latin typeface="Calibri"/>
                <a:cs typeface="Calibri"/>
              </a:rPr>
              <a:t>cluster</a:t>
            </a:r>
            <a:endParaRPr sz="35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6331" y="370890"/>
            <a:ext cx="6577965" cy="13042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82090" marR="5080" indent="-1470025">
              <a:lnSpc>
                <a:spcPct val="119800"/>
              </a:lnSpc>
              <a:spcBef>
                <a:spcPts val="100"/>
              </a:spcBef>
            </a:pPr>
            <a:r>
              <a:rPr sz="3500" b="0" spc="-15" dirty="0">
                <a:latin typeface="Calibri"/>
                <a:cs typeface="Calibri"/>
              </a:rPr>
              <a:t>Concurrent </a:t>
            </a:r>
            <a:r>
              <a:rPr sz="3500" b="0" spc="-5" dirty="0">
                <a:latin typeface="Calibri"/>
                <a:cs typeface="Calibri"/>
              </a:rPr>
              <a:t>Builds </a:t>
            </a:r>
            <a:r>
              <a:rPr sz="3500" b="0" dirty="0">
                <a:latin typeface="Calibri"/>
                <a:cs typeface="Calibri"/>
              </a:rPr>
              <a:t>on </a:t>
            </a:r>
            <a:r>
              <a:rPr sz="3500" b="0" spc="-5" dirty="0">
                <a:latin typeface="Calibri"/>
                <a:cs typeface="Calibri"/>
              </a:rPr>
              <a:t>Jenkins </a:t>
            </a:r>
            <a:r>
              <a:rPr sz="3500" b="0" spc="-15" dirty="0">
                <a:latin typeface="Calibri"/>
                <a:cs typeface="Calibri"/>
              </a:rPr>
              <a:t>Cluster </a:t>
            </a:r>
            <a:r>
              <a:rPr sz="3500" b="0" spc="-780" dirty="0">
                <a:latin typeface="Calibri"/>
                <a:cs typeface="Calibri"/>
              </a:rPr>
              <a:t> </a:t>
            </a:r>
            <a:r>
              <a:rPr sz="3500" b="0" spc="-5" dirty="0">
                <a:latin typeface="Calibri"/>
                <a:cs typeface="Calibri"/>
              </a:rPr>
              <a:t>Label</a:t>
            </a:r>
            <a:r>
              <a:rPr sz="3500" b="0" spc="-15" dirty="0">
                <a:latin typeface="Calibri"/>
                <a:cs typeface="Calibri"/>
              </a:rPr>
              <a:t> </a:t>
            </a:r>
            <a:r>
              <a:rPr sz="3500" b="0" spc="-5" dirty="0">
                <a:latin typeface="Calibri"/>
                <a:cs typeface="Calibri"/>
              </a:rPr>
              <a:t>Jenkins Nodes</a:t>
            </a:r>
            <a:endParaRPr sz="35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21180" y="340760"/>
            <a:ext cx="867250" cy="951647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23569" y="2009407"/>
            <a:ext cx="3576011" cy="2323979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2696629" y="376269"/>
            <a:ext cx="2124075" cy="1711325"/>
            <a:chOff x="2696629" y="376269"/>
            <a:chExt cx="2124075" cy="1711325"/>
          </a:xfrm>
        </p:grpSpPr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972889" y="376269"/>
              <a:ext cx="1847547" cy="86755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696629" y="1109129"/>
              <a:ext cx="554567" cy="977900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2745041" y="1248778"/>
              <a:ext cx="359410" cy="772795"/>
            </a:xfrm>
            <a:custGeom>
              <a:avLst/>
              <a:gdLst/>
              <a:ahLst/>
              <a:cxnLst/>
              <a:rect l="l" t="t" r="r" b="b"/>
              <a:pathLst>
                <a:path w="359410" h="772794">
                  <a:moveTo>
                    <a:pt x="345313" y="0"/>
                  </a:moveTo>
                  <a:lnTo>
                    <a:pt x="250952" y="69176"/>
                  </a:lnTo>
                  <a:lnTo>
                    <a:pt x="249720" y="77127"/>
                  </a:lnTo>
                  <a:lnTo>
                    <a:pt x="258013" y="88442"/>
                  </a:lnTo>
                  <a:lnTo>
                    <a:pt x="265963" y="89661"/>
                  </a:lnTo>
                  <a:lnTo>
                    <a:pt x="304888" y="61137"/>
                  </a:lnTo>
                  <a:lnTo>
                    <a:pt x="0" y="762279"/>
                  </a:lnTo>
                  <a:lnTo>
                    <a:pt x="23291" y="772413"/>
                  </a:lnTo>
                  <a:lnTo>
                    <a:pt x="328180" y="71259"/>
                  </a:lnTo>
                  <a:lnTo>
                    <a:pt x="333857" y="119176"/>
                  </a:lnTo>
                  <a:lnTo>
                    <a:pt x="340169" y="124155"/>
                  </a:lnTo>
                  <a:lnTo>
                    <a:pt x="354101" y="122504"/>
                  </a:lnTo>
                  <a:lnTo>
                    <a:pt x="359079" y="116192"/>
                  </a:lnTo>
                  <a:lnTo>
                    <a:pt x="345313" y="0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1405470" y="1231900"/>
            <a:ext cx="702945" cy="762000"/>
            <a:chOff x="1405470" y="1231900"/>
            <a:chExt cx="702945" cy="762000"/>
          </a:xfrm>
        </p:grpSpPr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05470" y="1231900"/>
              <a:ext cx="702732" cy="762000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566252" y="1370495"/>
              <a:ext cx="496570" cy="558800"/>
            </a:xfrm>
            <a:custGeom>
              <a:avLst/>
              <a:gdLst/>
              <a:ahLst/>
              <a:cxnLst/>
              <a:rect l="l" t="t" r="r" b="b"/>
              <a:pathLst>
                <a:path w="496569" h="558800">
                  <a:moveTo>
                    <a:pt x="0" y="0"/>
                  </a:moveTo>
                  <a:lnTo>
                    <a:pt x="22809" y="114757"/>
                  </a:lnTo>
                  <a:lnTo>
                    <a:pt x="29502" y="119227"/>
                  </a:lnTo>
                  <a:lnTo>
                    <a:pt x="43256" y="116497"/>
                  </a:lnTo>
                  <a:lnTo>
                    <a:pt x="47726" y="109804"/>
                  </a:lnTo>
                  <a:lnTo>
                    <a:pt x="38315" y="62484"/>
                  </a:lnTo>
                  <a:lnTo>
                    <a:pt x="477367" y="558800"/>
                  </a:lnTo>
                  <a:lnTo>
                    <a:pt x="496392" y="541959"/>
                  </a:lnTo>
                  <a:lnTo>
                    <a:pt x="57340" y="45656"/>
                  </a:lnTo>
                  <a:lnTo>
                    <a:pt x="103174" y="60756"/>
                  </a:lnTo>
                  <a:lnTo>
                    <a:pt x="110350" y="57137"/>
                  </a:lnTo>
                  <a:lnTo>
                    <a:pt x="114744" y="43815"/>
                  </a:lnTo>
                  <a:lnTo>
                    <a:pt x="111124" y="366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3401631" y="3935082"/>
            <a:ext cx="84836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Calibri"/>
                <a:cs typeface="Calibri"/>
              </a:rPr>
              <a:t>Few</a:t>
            </a:r>
            <a:r>
              <a:rPr sz="1200" spc="-5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commits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5465381" y="893114"/>
            <a:ext cx="7753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" dirty="0"/>
              <a:t>Stage</a:t>
            </a:r>
            <a:r>
              <a:rPr spc="-70" dirty="0"/>
              <a:t> </a:t>
            </a:r>
            <a:r>
              <a:rPr dirty="0"/>
              <a:t>1: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5465381" y="1263167"/>
            <a:ext cx="2998470" cy="2057400"/>
          </a:xfrm>
          <a:prstGeom prst="rect">
            <a:avLst/>
          </a:prstGeom>
        </p:spPr>
        <p:txBody>
          <a:bodyPr vert="horz" wrap="square" lIns="0" tIns="129540" rIns="0" bIns="0" rtlCol="0">
            <a:spAutoFit/>
          </a:bodyPr>
          <a:lstStyle/>
          <a:p>
            <a:pPr marL="297815" indent="-285750">
              <a:lnSpc>
                <a:spcPct val="100000"/>
              </a:lnSpc>
              <a:spcBef>
                <a:spcPts val="1020"/>
              </a:spcBef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900" spc="-5" dirty="0">
                <a:latin typeface="Calibri"/>
                <a:cs typeface="Calibri"/>
              </a:rPr>
              <a:t>No</a:t>
            </a:r>
            <a:r>
              <a:rPr sz="1900" spc="-3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build</a:t>
            </a:r>
            <a:r>
              <a:rPr sz="1900" spc="-25" dirty="0">
                <a:latin typeface="Calibri"/>
                <a:cs typeface="Calibri"/>
              </a:rPr>
              <a:t> </a:t>
            </a:r>
            <a:r>
              <a:rPr sz="1900" spc="-10" dirty="0">
                <a:latin typeface="Calibri"/>
                <a:cs typeface="Calibri"/>
              </a:rPr>
              <a:t>servers.</a:t>
            </a:r>
            <a:endParaRPr sz="1900">
              <a:latin typeface="Calibri"/>
              <a:cs typeface="Calibri"/>
            </a:endParaRPr>
          </a:p>
          <a:p>
            <a:pPr marL="297815" marR="745490" indent="-285750">
              <a:lnSpc>
                <a:spcPct val="70200"/>
              </a:lnSpc>
              <a:spcBef>
                <a:spcPts val="1595"/>
              </a:spcBef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900" spc="-5" dirty="0">
                <a:latin typeface="Calibri"/>
                <a:cs typeface="Calibri"/>
              </a:rPr>
              <a:t>Developers</a:t>
            </a:r>
            <a:r>
              <a:rPr sz="1900" spc="355" dirty="0">
                <a:latin typeface="Calibri"/>
                <a:cs typeface="Calibri"/>
              </a:rPr>
              <a:t> </a:t>
            </a:r>
            <a:r>
              <a:rPr sz="1900" spc="-25" dirty="0">
                <a:latin typeface="Calibri"/>
                <a:cs typeface="Calibri"/>
              </a:rPr>
              <a:t>commit </a:t>
            </a:r>
            <a:r>
              <a:rPr sz="1900" spc="-415" dirty="0">
                <a:latin typeface="Calibri"/>
                <a:cs typeface="Calibri"/>
              </a:rPr>
              <a:t> </a:t>
            </a:r>
            <a:r>
              <a:rPr sz="1900" spc="-5" dirty="0">
                <a:latin typeface="Calibri"/>
                <a:cs typeface="Calibri"/>
              </a:rPr>
              <a:t>on</a:t>
            </a:r>
            <a:r>
              <a:rPr sz="1900" spc="-2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a</a:t>
            </a:r>
            <a:r>
              <a:rPr sz="1900" spc="-15" dirty="0">
                <a:latin typeface="Calibri"/>
                <a:cs typeface="Calibri"/>
              </a:rPr>
              <a:t> </a:t>
            </a:r>
            <a:r>
              <a:rPr sz="1900" spc="-5" dirty="0">
                <a:latin typeface="Calibri"/>
                <a:cs typeface="Calibri"/>
              </a:rPr>
              <a:t>regular</a:t>
            </a:r>
            <a:r>
              <a:rPr sz="1900" spc="-20" dirty="0">
                <a:latin typeface="Calibri"/>
                <a:cs typeface="Calibri"/>
              </a:rPr>
              <a:t> </a:t>
            </a:r>
            <a:r>
              <a:rPr sz="1900" spc="-5" dirty="0">
                <a:latin typeface="Calibri"/>
                <a:cs typeface="Calibri"/>
              </a:rPr>
              <a:t>basis.</a:t>
            </a:r>
            <a:endParaRPr sz="1900">
              <a:latin typeface="Calibri"/>
              <a:cs typeface="Calibri"/>
            </a:endParaRPr>
          </a:p>
          <a:p>
            <a:pPr marL="297815" marR="5080" indent="-285750">
              <a:lnSpc>
                <a:spcPct val="70200"/>
              </a:lnSpc>
              <a:spcBef>
                <a:spcPts val="1600"/>
              </a:spcBef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900" spc="-5" dirty="0">
                <a:latin typeface="Calibri"/>
                <a:cs typeface="Calibri"/>
              </a:rPr>
              <a:t>Changes </a:t>
            </a:r>
            <a:r>
              <a:rPr sz="1900" spc="-10" dirty="0">
                <a:latin typeface="Calibri"/>
                <a:cs typeface="Calibri"/>
              </a:rPr>
              <a:t>are </a:t>
            </a:r>
            <a:r>
              <a:rPr sz="1900" spc="-15" dirty="0">
                <a:latin typeface="Calibri"/>
                <a:cs typeface="Calibri"/>
              </a:rPr>
              <a:t>integrated </a:t>
            </a:r>
            <a:r>
              <a:rPr sz="1900" dirty="0">
                <a:latin typeface="Calibri"/>
                <a:cs typeface="Calibri"/>
              </a:rPr>
              <a:t>and </a:t>
            </a:r>
            <a:r>
              <a:rPr sz="1900" spc="-415" dirty="0">
                <a:latin typeface="Calibri"/>
                <a:cs typeface="Calibri"/>
              </a:rPr>
              <a:t> </a:t>
            </a:r>
            <a:r>
              <a:rPr sz="1900" spc="-15" dirty="0">
                <a:latin typeface="Calibri"/>
                <a:cs typeface="Calibri"/>
              </a:rPr>
              <a:t>tested</a:t>
            </a:r>
            <a:r>
              <a:rPr sz="1900" spc="-10" dirty="0">
                <a:latin typeface="Calibri"/>
                <a:cs typeface="Calibri"/>
              </a:rPr>
              <a:t> </a:t>
            </a:r>
            <a:r>
              <a:rPr sz="1900" spc="-15" dirty="0">
                <a:latin typeface="Calibri"/>
                <a:cs typeface="Calibri"/>
              </a:rPr>
              <a:t>manually.</a:t>
            </a:r>
            <a:endParaRPr sz="1900">
              <a:latin typeface="Calibri"/>
              <a:cs typeface="Calibri"/>
            </a:endParaRPr>
          </a:p>
          <a:p>
            <a:pPr marL="297815" indent="-285750">
              <a:lnSpc>
                <a:spcPct val="100000"/>
              </a:lnSpc>
              <a:spcBef>
                <a:spcPts val="919"/>
              </a:spcBef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900" spc="-10" dirty="0">
                <a:latin typeface="Calibri"/>
                <a:cs typeface="Calibri"/>
              </a:rPr>
              <a:t>Fewer</a:t>
            </a:r>
            <a:r>
              <a:rPr sz="1900" spc="-65" dirty="0">
                <a:latin typeface="Calibri"/>
                <a:cs typeface="Calibri"/>
              </a:rPr>
              <a:t> </a:t>
            </a:r>
            <a:r>
              <a:rPr sz="1900" spc="-5" dirty="0">
                <a:latin typeface="Calibri"/>
                <a:cs typeface="Calibri"/>
              </a:rPr>
              <a:t>releases.</a:t>
            </a:r>
            <a:endParaRPr sz="19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1700" y="881888"/>
            <a:ext cx="4365625" cy="4070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dirty="0">
                <a:solidFill>
                  <a:srgbClr val="001F5F"/>
                </a:solidFill>
                <a:latin typeface="Arial"/>
                <a:cs typeface="Arial"/>
              </a:rPr>
              <a:t>Build </a:t>
            </a:r>
            <a:r>
              <a:rPr sz="2500" spc="-5" dirty="0">
                <a:solidFill>
                  <a:srgbClr val="001F5F"/>
                </a:solidFill>
                <a:latin typeface="Arial"/>
                <a:cs typeface="Arial"/>
              </a:rPr>
              <a:t>Orchestration: Jenkins</a:t>
            </a:r>
            <a:endParaRPr sz="25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14400" y="1626369"/>
            <a:ext cx="5122545" cy="0"/>
          </a:xfrm>
          <a:custGeom>
            <a:avLst/>
            <a:gdLst/>
            <a:ahLst/>
            <a:cxnLst/>
            <a:rect l="l" t="t" r="r" b="b"/>
            <a:pathLst>
              <a:path w="5122545">
                <a:moveTo>
                  <a:pt x="0" y="0"/>
                </a:moveTo>
                <a:lnTo>
                  <a:pt x="5122194" y="0"/>
                </a:lnTo>
              </a:path>
            </a:pathLst>
          </a:custGeom>
          <a:ln w="28280">
            <a:solidFill>
              <a:srgbClr val="001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1700" y="1621282"/>
            <a:ext cx="5459730" cy="46551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3510" indent="-131445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144145" algn="l"/>
              </a:tabLst>
            </a:pPr>
            <a:r>
              <a:rPr sz="1650" spc="-5" dirty="0">
                <a:latin typeface="Calibri"/>
                <a:cs typeface="Calibri"/>
              </a:rPr>
              <a:t>Continuous</a:t>
            </a:r>
            <a:r>
              <a:rPr sz="1650" spc="-35" dirty="0">
                <a:latin typeface="Calibri"/>
                <a:cs typeface="Calibri"/>
              </a:rPr>
              <a:t> </a:t>
            </a:r>
            <a:r>
              <a:rPr sz="1650" dirty="0">
                <a:latin typeface="Calibri"/>
                <a:cs typeface="Calibri"/>
              </a:rPr>
              <a:t>integration</a:t>
            </a:r>
            <a:r>
              <a:rPr sz="1650" spc="-25" dirty="0">
                <a:latin typeface="Calibri"/>
                <a:cs typeface="Calibri"/>
              </a:rPr>
              <a:t> </a:t>
            </a:r>
            <a:r>
              <a:rPr sz="1650" spc="-5" dirty="0">
                <a:latin typeface="Calibri"/>
                <a:cs typeface="Calibri"/>
              </a:rPr>
              <a:t>system</a:t>
            </a:r>
            <a:endParaRPr sz="1650">
              <a:latin typeface="Calibri"/>
              <a:cs typeface="Calibri"/>
            </a:endParaRPr>
          </a:p>
          <a:p>
            <a:pPr marL="143510" indent="-131445">
              <a:lnSpc>
                <a:spcPct val="100000"/>
              </a:lnSpc>
              <a:spcBef>
                <a:spcPts val="35"/>
              </a:spcBef>
              <a:buFont typeface="Arial MT"/>
              <a:buChar char="•"/>
              <a:tabLst>
                <a:tab pos="144145" algn="l"/>
              </a:tabLst>
            </a:pPr>
            <a:r>
              <a:rPr sz="1650" spc="-5" dirty="0">
                <a:latin typeface="Calibri"/>
                <a:cs typeface="Calibri"/>
              </a:rPr>
              <a:t>Enable</a:t>
            </a:r>
            <a:r>
              <a:rPr sz="1650" spc="-15" dirty="0">
                <a:latin typeface="Calibri"/>
                <a:cs typeface="Calibri"/>
              </a:rPr>
              <a:t> </a:t>
            </a:r>
            <a:r>
              <a:rPr sz="1650" dirty="0">
                <a:latin typeface="Calibri"/>
                <a:cs typeface="Calibri"/>
              </a:rPr>
              <a:t>automated</a:t>
            </a:r>
            <a:r>
              <a:rPr sz="1650" spc="-20" dirty="0">
                <a:latin typeface="Calibri"/>
                <a:cs typeface="Calibri"/>
              </a:rPr>
              <a:t> </a:t>
            </a:r>
            <a:r>
              <a:rPr sz="1650" spc="-5" dirty="0">
                <a:latin typeface="Calibri"/>
                <a:cs typeface="Calibri"/>
              </a:rPr>
              <a:t>build</a:t>
            </a:r>
            <a:r>
              <a:rPr sz="1650" spc="-20" dirty="0">
                <a:latin typeface="Calibri"/>
                <a:cs typeface="Calibri"/>
              </a:rPr>
              <a:t> </a:t>
            </a:r>
            <a:r>
              <a:rPr sz="1650" dirty="0">
                <a:latin typeface="Calibri"/>
                <a:cs typeface="Calibri"/>
              </a:rPr>
              <a:t>and</a:t>
            </a:r>
            <a:r>
              <a:rPr sz="1650" spc="-20" dirty="0">
                <a:latin typeface="Calibri"/>
                <a:cs typeface="Calibri"/>
              </a:rPr>
              <a:t> </a:t>
            </a:r>
            <a:r>
              <a:rPr sz="1650" dirty="0">
                <a:latin typeface="Calibri"/>
                <a:cs typeface="Calibri"/>
              </a:rPr>
              <a:t>test</a:t>
            </a:r>
            <a:r>
              <a:rPr sz="1650" spc="-10" dirty="0">
                <a:latin typeface="Calibri"/>
                <a:cs typeface="Calibri"/>
              </a:rPr>
              <a:t> </a:t>
            </a:r>
            <a:r>
              <a:rPr sz="1650" spc="-5" dirty="0">
                <a:latin typeface="Calibri"/>
                <a:cs typeface="Calibri"/>
              </a:rPr>
              <a:t>process</a:t>
            </a:r>
            <a:endParaRPr sz="1650">
              <a:latin typeface="Calibri"/>
              <a:cs typeface="Calibri"/>
            </a:endParaRPr>
          </a:p>
          <a:p>
            <a:pPr marL="12700" marR="5080">
              <a:lnSpc>
                <a:spcPct val="101499"/>
              </a:lnSpc>
              <a:spcBef>
                <a:spcPts val="5"/>
              </a:spcBef>
              <a:buFont typeface="Arial MT"/>
              <a:buChar char="•"/>
              <a:tabLst>
                <a:tab pos="144145" algn="l"/>
              </a:tabLst>
            </a:pPr>
            <a:r>
              <a:rPr sz="1650" spc="-5" dirty="0">
                <a:latin typeface="Calibri"/>
                <a:cs typeface="Calibri"/>
              </a:rPr>
              <a:t>Can </a:t>
            </a:r>
            <a:r>
              <a:rPr sz="1650" dirty="0">
                <a:latin typeface="Calibri"/>
                <a:cs typeface="Calibri"/>
              </a:rPr>
              <a:t>monitoring executions </a:t>
            </a:r>
            <a:r>
              <a:rPr sz="1650" spc="-5" dirty="0">
                <a:latin typeface="Calibri"/>
                <a:cs typeface="Calibri"/>
              </a:rPr>
              <a:t>of externally‐run jobs, such </a:t>
            </a:r>
            <a:r>
              <a:rPr sz="1650" dirty="0">
                <a:latin typeface="Calibri"/>
                <a:cs typeface="Calibri"/>
              </a:rPr>
              <a:t>as cron </a:t>
            </a:r>
            <a:r>
              <a:rPr sz="1650" spc="-360" dirty="0">
                <a:latin typeface="Calibri"/>
                <a:cs typeface="Calibri"/>
              </a:rPr>
              <a:t> </a:t>
            </a:r>
            <a:r>
              <a:rPr sz="1650" spc="-5" dirty="0">
                <a:latin typeface="Calibri"/>
                <a:cs typeface="Calibri"/>
              </a:rPr>
              <a:t>jobs</a:t>
            </a:r>
            <a:r>
              <a:rPr sz="1650" spc="-10" dirty="0">
                <a:latin typeface="Calibri"/>
                <a:cs typeface="Calibri"/>
              </a:rPr>
              <a:t> </a:t>
            </a:r>
            <a:r>
              <a:rPr sz="1650" dirty="0">
                <a:latin typeface="Calibri"/>
                <a:cs typeface="Calibri"/>
              </a:rPr>
              <a:t>and</a:t>
            </a:r>
            <a:r>
              <a:rPr sz="1650" spc="-5" dirty="0">
                <a:latin typeface="Calibri"/>
                <a:cs typeface="Calibri"/>
              </a:rPr>
              <a:t> procmail </a:t>
            </a:r>
            <a:r>
              <a:rPr sz="1650" dirty="0">
                <a:latin typeface="Calibri"/>
                <a:cs typeface="Calibri"/>
              </a:rPr>
              <a:t>jobs…</a:t>
            </a:r>
            <a:endParaRPr sz="1650">
              <a:latin typeface="Calibri"/>
              <a:cs typeface="Calibri"/>
            </a:endParaRPr>
          </a:p>
          <a:p>
            <a:pPr marL="12700" marR="26034">
              <a:lnSpc>
                <a:spcPct val="101800"/>
              </a:lnSpc>
              <a:buFont typeface="Arial MT"/>
              <a:buChar char="•"/>
              <a:tabLst>
                <a:tab pos="144145" algn="l"/>
              </a:tabLst>
            </a:pPr>
            <a:r>
              <a:rPr sz="1650" spc="-5" dirty="0">
                <a:latin typeface="Calibri"/>
                <a:cs typeface="Calibri"/>
              </a:rPr>
              <a:t>Dependency tracking, </a:t>
            </a:r>
            <a:r>
              <a:rPr sz="1650" dirty="0">
                <a:latin typeface="Calibri"/>
                <a:cs typeface="Calibri"/>
              </a:rPr>
              <a:t>allowing </a:t>
            </a:r>
            <a:r>
              <a:rPr sz="1650" spc="-5" dirty="0">
                <a:latin typeface="Calibri"/>
                <a:cs typeface="Calibri"/>
              </a:rPr>
              <a:t>file finger printing and </a:t>
            </a:r>
            <a:r>
              <a:rPr sz="1650" dirty="0">
                <a:latin typeface="Calibri"/>
                <a:cs typeface="Calibri"/>
              </a:rPr>
              <a:t>tracking </a:t>
            </a:r>
            <a:r>
              <a:rPr sz="1650" spc="-360" dirty="0">
                <a:latin typeface="Calibri"/>
                <a:cs typeface="Calibri"/>
              </a:rPr>
              <a:t> </a:t>
            </a:r>
            <a:r>
              <a:rPr sz="1650" spc="-5" dirty="0">
                <a:latin typeface="Calibri"/>
                <a:cs typeface="Calibri"/>
              </a:rPr>
              <a:t>for</a:t>
            </a:r>
            <a:r>
              <a:rPr sz="1650" spc="-10" dirty="0">
                <a:latin typeface="Calibri"/>
                <a:cs typeface="Calibri"/>
              </a:rPr>
              <a:t> </a:t>
            </a:r>
            <a:r>
              <a:rPr sz="1650" spc="-5" dirty="0">
                <a:latin typeface="Calibri"/>
                <a:cs typeface="Calibri"/>
              </a:rPr>
              <a:t>example</a:t>
            </a:r>
            <a:r>
              <a:rPr sz="1650" dirty="0">
                <a:latin typeface="Calibri"/>
                <a:cs typeface="Calibri"/>
              </a:rPr>
              <a:t> which </a:t>
            </a:r>
            <a:r>
              <a:rPr sz="1650" spc="-5" dirty="0">
                <a:latin typeface="Calibri"/>
                <a:cs typeface="Calibri"/>
              </a:rPr>
              <a:t>build </a:t>
            </a:r>
            <a:r>
              <a:rPr sz="1650" dirty="0">
                <a:latin typeface="Calibri"/>
                <a:cs typeface="Calibri"/>
              </a:rPr>
              <a:t>is </a:t>
            </a:r>
            <a:r>
              <a:rPr sz="1650" spc="-5" dirty="0">
                <a:latin typeface="Calibri"/>
                <a:cs typeface="Calibri"/>
              </a:rPr>
              <a:t>using</a:t>
            </a:r>
            <a:r>
              <a:rPr sz="1650" spc="-15" dirty="0">
                <a:latin typeface="Calibri"/>
                <a:cs typeface="Calibri"/>
              </a:rPr>
              <a:t> </a:t>
            </a:r>
            <a:r>
              <a:rPr sz="1650" spc="-5" dirty="0">
                <a:latin typeface="Calibri"/>
                <a:cs typeface="Calibri"/>
              </a:rPr>
              <a:t>which </a:t>
            </a:r>
            <a:r>
              <a:rPr sz="1650" dirty="0">
                <a:latin typeface="Calibri"/>
                <a:cs typeface="Calibri"/>
              </a:rPr>
              <a:t>version </a:t>
            </a:r>
            <a:r>
              <a:rPr sz="1650" spc="-5" dirty="0">
                <a:latin typeface="Calibri"/>
                <a:cs typeface="Calibri"/>
              </a:rPr>
              <a:t>of jars…</a:t>
            </a:r>
            <a:endParaRPr sz="1650">
              <a:latin typeface="Calibri"/>
              <a:cs typeface="Calibri"/>
            </a:endParaRPr>
          </a:p>
          <a:p>
            <a:pPr marL="143510" indent="-131445">
              <a:lnSpc>
                <a:spcPct val="100000"/>
              </a:lnSpc>
              <a:spcBef>
                <a:spcPts val="30"/>
              </a:spcBef>
              <a:buFont typeface="Arial MT"/>
              <a:buChar char="•"/>
              <a:tabLst>
                <a:tab pos="144145" algn="l"/>
              </a:tabLst>
            </a:pPr>
            <a:r>
              <a:rPr sz="1650" dirty="0">
                <a:latin typeface="Calibri"/>
                <a:cs typeface="Calibri"/>
              </a:rPr>
              <a:t>Generates</a:t>
            </a:r>
            <a:r>
              <a:rPr sz="1650" spc="-5" dirty="0">
                <a:latin typeface="Calibri"/>
                <a:cs typeface="Calibri"/>
              </a:rPr>
              <a:t> </a:t>
            </a:r>
            <a:r>
              <a:rPr sz="1650" dirty="0">
                <a:latin typeface="Calibri"/>
                <a:cs typeface="Calibri"/>
              </a:rPr>
              <a:t>list</a:t>
            </a:r>
            <a:r>
              <a:rPr sz="1650" spc="-5" dirty="0">
                <a:latin typeface="Calibri"/>
                <a:cs typeface="Calibri"/>
              </a:rPr>
              <a:t> of</a:t>
            </a:r>
            <a:r>
              <a:rPr sz="1650" spc="-10" dirty="0">
                <a:latin typeface="Calibri"/>
                <a:cs typeface="Calibri"/>
              </a:rPr>
              <a:t> </a:t>
            </a:r>
            <a:r>
              <a:rPr sz="1650" dirty="0">
                <a:latin typeface="Calibri"/>
                <a:cs typeface="Calibri"/>
              </a:rPr>
              <a:t>changes</a:t>
            </a:r>
            <a:r>
              <a:rPr sz="1650" spc="-5" dirty="0">
                <a:latin typeface="Calibri"/>
                <a:cs typeface="Calibri"/>
              </a:rPr>
              <a:t> </a:t>
            </a:r>
            <a:r>
              <a:rPr sz="1650" dirty="0">
                <a:latin typeface="Calibri"/>
                <a:cs typeface="Calibri"/>
              </a:rPr>
              <a:t>made</a:t>
            </a:r>
            <a:r>
              <a:rPr sz="1650" spc="-5" dirty="0">
                <a:latin typeface="Calibri"/>
                <a:cs typeface="Calibri"/>
              </a:rPr>
              <a:t> </a:t>
            </a:r>
            <a:r>
              <a:rPr sz="1650" dirty="0">
                <a:latin typeface="Calibri"/>
                <a:cs typeface="Calibri"/>
              </a:rPr>
              <a:t>to</a:t>
            </a:r>
            <a:r>
              <a:rPr sz="1650" spc="-5" dirty="0">
                <a:latin typeface="Calibri"/>
                <a:cs typeface="Calibri"/>
              </a:rPr>
              <a:t> build</a:t>
            </a:r>
            <a:r>
              <a:rPr sz="1650" dirty="0">
                <a:latin typeface="Calibri"/>
                <a:cs typeface="Calibri"/>
              </a:rPr>
              <a:t> </a:t>
            </a:r>
            <a:r>
              <a:rPr sz="1650" spc="-5" dirty="0">
                <a:latin typeface="Calibri"/>
                <a:cs typeface="Calibri"/>
              </a:rPr>
              <a:t>from Subversion</a:t>
            </a:r>
            <a:endParaRPr sz="1650">
              <a:latin typeface="Calibri"/>
              <a:cs typeface="Calibri"/>
            </a:endParaRPr>
          </a:p>
          <a:p>
            <a:pPr marL="143510" indent="-131445">
              <a:lnSpc>
                <a:spcPct val="100000"/>
              </a:lnSpc>
              <a:spcBef>
                <a:spcPts val="35"/>
              </a:spcBef>
              <a:buFont typeface="Arial MT"/>
              <a:buChar char="•"/>
              <a:tabLst>
                <a:tab pos="144145" algn="l"/>
              </a:tabLst>
            </a:pPr>
            <a:r>
              <a:rPr sz="1650" spc="-5" dirty="0">
                <a:latin typeface="Calibri"/>
                <a:cs typeface="Calibri"/>
              </a:rPr>
              <a:t>Distributed</a:t>
            </a:r>
            <a:r>
              <a:rPr sz="1650" spc="-45" dirty="0">
                <a:latin typeface="Calibri"/>
                <a:cs typeface="Calibri"/>
              </a:rPr>
              <a:t> </a:t>
            </a:r>
            <a:r>
              <a:rPr sz="1650" spc="-5" dirty="0">
                <a:latin typeface="Calibri"/>
                <a:cs typeface="Calibri"/>
              </a:rPr>
              <a:t>build/test</a:t>
            </a:r>
            <a:endParaRPr sz="1650">
              <a:latin typeface="Calibri"/>
              <a:cs typeface="Calibri"/>
            </a:endParaRPr>
          </a:p>
          <a:p>
            <a:pPr marL="143510" indent="-131445">
              <a:lnSpc>
                <a:spcPct val="100000"/>
              </a:lnSpc>
              <a:spcBef>
                <a:spcPts val="1000"/>
              </a:spcBef>
              <a:buFont typeface="Arial MT"/>
              <a:buChar char="•"/>
              <a:tabLst>
                <a:tab pos="144145" algn="l"/>
              </a:tabLst>
            </a:pPr>
            <a:r>
              <a:rPr sz="1650" dirty="0">
                <a:latin typeface="Calibri"/>
                <a:cs typeface="Calibri"/>
              </a:rPr>
              <a:t>Jenkins</a:t>
            </a:r>
            <a:r>
              <a:rPr sz="1650" spc="-10" dirty="0">
                <a:latin typeface="Calibri"/>
                <a:cs typeface="Calibri"/>
              </a:rPr>
              <a:t> </a:t>
            </a:r>
            <a:r>
              <a:rPr sz="1650" dirty="0">
                <a:latin typeface="Calibri"/>
                <a:cs typeface="Calibri"/>
              </a:rPr>
              <a:t>is</a:t>
            </a:r>
            <a:r>
              <a:rPr sz="1650" spc="-5" dirty="0">
                <a:latin typeface="Calibri"/>
                <a:cs typeface="Calibri"/>
              </a:rPr>
              <a:t> </a:t>
            </a:r>
            <a:r>
              <a:rPr sz="1650" dirty="0">
                <a:latin typeface="Calibri"/>
                <a:cs typeface="Calibri"/>
              </a:rPr>
              <a:t>a</a:t>
            </a:r>
            <a:r>
              <a:rPr sz="1650" spc="-5" dirty="0">
                <a:latin typeface="Calibri"/>
                <a:cs typeface="Calibri"/>
              </a:rPr>
              <a:t> build orchestration, CI</a:t>
            </a:r>
            <a:r>
              <a:rPr sz="1650" spc="-10" dirty="0">
                <a:latin typeface="Calibri"/>
                <a:cs typeface="Calibri"/>
              </a:rPr>
              <a:t> </a:t>
            </a:r>
            <a:r>
              <a:rPr sz="1650" spc="-5" dirty="0">
                <a:latin typeface="Calibri"/>
                <a:cs typeface="Calibri"/>
              </a:rPr>
              <a:t>software</a:t>
            </a:r>
            <a:endParaRPr sz="1650">
              <a:latin typeface="Calibri"/>
              <a:cs typeface="Calibri"/>
            </a:endParaRPr>
          </a:p>
          <a:p>
            <a:pPr marL="577850" lvl="1" indent="-108585">
              <a:lnSpc>
                <a:spcPct val="100000"/>
              </a:lnSpc>
              <a:spcBef>
                <a:spcPts val="50"/>
              </a:spcBef>
              <a:buFont typeface="Arial MT"/>
              <a:buChar char="•"/>
              <a:tabLst>
                <a:tab pos="578485" algn="l"/>
              </a:tabLst>
            </a:pPr>
            <a:r>
              <a:rPr sz="1350" spc="-5" dirty="0">
                <a:latin typeface="Calibri"/>
                <a:cs typeface="Calibri"/>
              </a:rPr>
              <a:t>building/testing software</a:t>
            </a:r>
            <a:r>
              <a:rPr sz="1350" dirty="0">
                <a:latin typeface="Calibri"/>
                <a:cs typeface="Calibri"/>
              </a:rPr>
              <a:t> </a:t>
            </a:r>
            <a:r>
              <a:rPr sz="1350" spc="-5" dirty="0">
                <a:latin typeface="Calibri"/>
                <a:cs typeface="Calibri"/>
              </a:rPr>
              <a:t>projects</a:t>
            </a:r>
            <a:r>
              <a:rPr sz="1350" spc="-10" dirty="0">
                <a:latin typeface="Calibri"/>
                <a:cs typeface="Calibri"/>
              </a:rPr>
              <a:t> </a:t>
            </a:r>
            <a:r>
              <a:rPr sz="1350" spc="-5" dirty="0">
                <a:latin typeface="Calibri"/>
                <a:cs typeface="Calibri"/>
              </a:rPr>
              <a:t>continuously</a:t>
            </a:r>
            <a:endParaRPr sz="1350">
              <a:latin typeface="Calibri"/>
              <a:cs typeface="Calibri"/>
            </a:endParaRPr>
          </a:p>
          <a:p>
            <a:pPr marL="577850" lvl="1" indent="-108585">
              <a:lnSpc>
                <a:spcPct val="100000"/>
              </a:lnSpc>
              <a:spcBef>
                <a:spcPts val="30"/>
              </a:spcBef>
              <a:buFont typeface="Arial MT"/>
              <a:buChar char="•"/>
              <a:tabLst>
                <a:tab pos="578485" algn="l"/>
              </a:tabLst>
            </a:pPr>
            <a:r>
              <a:rPr sz="1350" spc="-5" dirty="0">
                <a:latin typeface="Calibri"/>
                <a:cs typeface="Calibri"/>
              </a:rPr>
              <a:t>monitoring</a:t>
            </a:r>
            <a:r>
              <a:rPr sz="1350" spc="5" dirty="0">
                <a:latin typeface="Calibri"/>
                <a:cs typeface="Calibri"/>
              </a:rPr>
              <a:t> </a:t>
            </a:r>
            <a:r>
              <a:rPr sz="1350" spc="-5" dirty="0">
                <a:latin typeface="Calibri"/>
                <a:cs typeface="Calibri"/>
              </a:rPr>
              <a:t>executions</a:t>
            </a:r>
            <a:r>
              <a:rPr sz="1350" dirty="0">
                <a:latin typeface="Calibri"/>
                <a:cs typeface="Calibri"/>
              </a:rPr>
              <a:t> of </a:t>
            </a:r>
            <a:r>
              <a:rPr sz="1350" spc="-5" dirty="0">
                <a:latin typeface="Calibri"/>
                <a:cs typeface="Calibri"/>
              </a:rPr>
              <a:t>externally‐run</a:t>
            </a:r>
            <a:r>
              <a:rPr sz="1350" spc="5" dirty="0">
                <a:latin typeface="Calibri"/>
                <a:cs typeface="Calibri"/>
              </a:rPr>
              <a:t> </a:t>
            </a:r>
            <a:r>
              <a:rPr sz="1350" spc="-5" dirty="0">
                <a:latin typeface="Calibri"/>
                <a:cs typeface="Calibri"/>
              </a:rPr>
              <a:t>jobs</a:t>
            </a:r>
            <a:endParaRPr sz="1350">
              <a:latin typeface="Calibri"/>
              <a:cs typeface="Calibri"/>
            </a:endParaRPr>
          </a:p>
          <a:p>
            <a:pPr marL="154305" marR="271780" indent="-142240">
              <a:lnSpc>
                <a:spcPts val="2010"/>
              </a:lnSpc>
              <a:spcBef>
                <a:spcPts val="50"/>
              </a:spcBef>
              <a:buFont typeface="Arial MT"/>
              <a:buChar char="•"/>
              <a:tabLst>
                <a:tab pos="144145" algn="l"/>
              </a:tabLst>
            </a:pPr>
            <a:r>
              <a:rPr sz="1650" spc="-5" dirty="0">
                <a:latin typeface="Calibri"/>
                <a:cs typeface="Calibri"/>
              </a:rPr>
              <a:t>FishEye </a:t>
            </a:r>
            <a:r>
              <a:rPr sz="1650" dirty="0">
                <a:latin typeface="Calibri"/>
                <a:cs typeface="Calibri"/>
              </a:rPr>
              <a:t>allows you to extract </a:t>
            </a:r>
            <a:r>
              <a:rPr sz="1650" spc="-5" dirty="0">
                <a:latin typeface="Calibri"/>
                <a:cs typeface="Calibri"/>
              </a:rPr>
              <a:t>information from </a:t>
            </a:r>
            <a:r>
              <a:rPr sz="1650" dirty="0">
                <a:latin typeface="Calibri"/>
                <a:cs typeface="Calibri"/>
              </a:rPr>
              <a:t>your </a:t>
            </a:r>
            <a:r>
              <a:rPr sz="1650" spc="-5" dirty="0">
                <a:latin typeface="Calibri"/>
                <a:cs typeface="Calibri"/>
              </a:rPr>
              <a:t>source </a:t>
            </a:r>
            <a:r>
              <a:rPr sz="1650" spc="-360" dirty="0">
                <a:latin typeface="Calibri"/>
                <a:cs typeface="Calibri"/>
              </a:rPr>
              <a:t> </a:t>
            </a:r>
            <a:r>
              <a:rPr sz="1650" dirty="0">
                <a:latin typeface="Calibri"/>
                <a:cs typeface="Calibri"/>
              </a:rPr>
              <a:t>code</a:t>
            </a:r>
            <a:r>
              <a:rPr sz="1650" spc="-5" dirty="0">
                <a:latin typeface="Calibri"/>
                <a:cs typeface="Calibri"/>
              </a:rPr>
              <a:t> </a:t>
            </a:r>
            <a:r>
              <a:rPr sz="1650" dirty="0">
                <a:latin typeface="Calibri"/>
                <a:cs typeface="Calibri"/>
              </a:rPr>
              <a:t>repository</a:t>
            </a:r>
            <a:r>
              <a:rPr sz="1650" spc="-5" dirty="0">
                <a:latin typeface="Calibri"/>
                <a:cs typeface="Calibri"/>
              </a:rPr>
              <a:t> </a:t>
            </a:r>
            <a:r>
              <a:rPr sz="1650" dirty="0">
                <a:latin typeface="Calibri"/>
                <a:cs typeface="Calibri"/>
              </a:rPr>
              <a:t>and</a:t>
            </a:r>
            <a:r>
              <a:rPr sz="1650" spc="-10" dirty="0">
                <a:latin typeface="Calibri"/>
                <a:cs typeface="Calibri"/>
              </a:rPr>
              <a:t> </a:t>
            </a:r>
            <a:r>
              <a:rPr sz="1650" spc="-5" dirty="0">
                <a:latin typeface="Calibri"/>
                <a:cs typeface="Calibri"/>
              </a:rPr>
              <a:t>display</a:t>
            </a:r>
            <a:r>
              <a:rPr sz="1650" spc="-10" dirty="0">
                <a:latin typeface="Calibri"/>
                <a:cs typeface="Calibri"/>
              </a:rPr>
              <a:t> </a:t>
            </a:r>
            <a:r>
              <a:rPr sz="1650" dirty="0">
                <a:latin typeface="Calibri"/>
                <a:cs typeface="Calibri"/>
              </a:rPr>
              <a:t>it</a:t>
            </a:r>
            <a:r>
              <a:rPr sz="1650" spc="-5" dirty="0">
                <a:latin typeface="Calibri"/>
                <a:cs typeface="Calibri"/>
              </a:rPr>
              <a:t> </a:t>
            </a:r>
            <a:r>
              <a:rPr sz="1650" dirty="0">
                <a:latin typeface="Calibri"/>
                <a:cs typeface="Calibri"/>
              </a:rPr>
              <a:t>in</a:t>
            </a:r>
            <a:r>
              <a:rPr sz="1650" spc="-5" dirty="0">
                <a:latin typeface="Calibri"/>
                <a:cs typeface="Calibri"/>
              </a:rPr>
              <a:t> sophisticated reports.</a:t>
            </a:r>
            <a:endParaRPr sz="1650">
              <a:latin typeface="Calibri"/>
              <a:cs typeface="Calibri"/>
            </a:endParaRPr>
          </a:p>
          <a:p>
            <a:pPr marL="143510" indent="-131445">
              <a:lnSpc>
                <a:spcPts val="1945"/>
              </a:lnSpc>
              <a:buFont typeface="Arial MT"/>
              <a:buChar char="•"/>
              <a:tabLst>
                <a:tab pos="144145" algn="l"/>
              </a:tabLst>
            </a:pPr>
            <a:r>
              <a:rPr sz="1650" spc="-5" dirty="0">
                <a:latin typeface="Calibri"/>
                <a:cs typeface="Calibri"/>
              </a:rPr>
              <a:t>Crucible</a:t>
            </a:r>
            <a:r>
              <a:rPr sz="1650" spc="-10" dirty="0">
                <a:latin typeface="Calibri"/>
                <a:cs typeface="Calibri"/>
              </a:rPr>
              <a:t> </a:t>
            </a:r>
            <a:r>
              <a:rPr sz="1650" dirty="0">
                <a:latin typeface="Calibri"/>
                <a:cs typeface="Calibri"/>
              </a:rPr>
              <a:t>allows</a:t>
            </a:r>
            <a:r>
              <a:rPr sz="1650" spc="-10" dirty="0">
                <a:latin typeface="Calibri"/>
                <a:cs typeface="Calibri"/>
              </a:rPr>
              <a:t> </a:t>
            </a:r>
            <a:r>
              <a:rPr sz="1650" spc="-5" dirty="0">
                <a:latin typeface="Calibri"/>
                <a:cs typeface="Calibri"/>
              </a:rPr>
              <a:t>you</a:t>
            </a:r>
            <a:r>
              <a:rPr sz="1650" spc="-10" dirty="0">
                <a:latin typeface="Calibri"/>
                <a:cs typeface="Calibri"/>
              </a:rPr>
              <a:t> </a:t>
            </a:r>
            <a:r>
              <a:rPr sz="1650" dirty="0">
                <a:latin typeface="Calibri"/>
                <a:cs typeface="Calibri"/>
              </a:rPr>
              <a:t>to</a:t>
            </a:r>
            <a:r>
              <a:rPr sz="1650" spc="-5" dirty="0">
                <a:latin typeface="Calibri"/>
                <a:cs typeface="Calibri"/>
              </a:rPr>
              <a:t> </a:t>
            </a:r>
            <a:r>
              <a:rPr sz="1650" dirty="0">
                <a:latin typeface="Calibri"/>
                <a:cs typeface="Calibri"/>
              </a:rPr>
              <a:t>request,</a:t>
            </a:r>
            <a:r>
              <a:rPr sz="1650" spc="-5" dirty="0">
                <a:latin typeface="Calibri"/>
                <a:cs typeface="Calibri"/>
              </a:rPr>
              <a:t> perform </a:t>
            </a:r>
            <a:r>
              <a:rPr sz="1650" dirty="0">
                <a:latin typeface="Calibri"/>
                <a:cs typeface="Calibri"/>
              </a:rPr>
              <a:t>and</a:t>
            </a:r>
            <a:r>
              <a:rPr sz="1650" spc="-20" dirty="0">
                <a:latin typeface="Calibri"/>
                <a:cs typeface="Calibri"/>
              </a:rPr>
              <a:t> </a:t>
            </a:r>
            <a:r>
              <a:rPr sz="1650" dirty="0">
                <a:latin typeface="Calibri"/>
                <a:cs typeface="Calibri"/>
              </a:rPr>
              <a:t>manage</a:t>
            </a:r>
            <a:r>
              <a:rPr sz="1650" spc="-5" dirty="0">
                <a:latin typeface="Calibri"/>
                <a:cs typeface="Calibri"/>
              </a:rPr>
              <a:t> code</a:t>
            </a:r>
            <a:endParaRPr sz="1650">
              <a:latin typeface="Calibri"/>
              <a:cs typeface="Calibri"/>
            </a:endParaRPr>
          </a:p>
          <a:p>
            <a:pPr marL="154305">
              <a:lnSpc>
                <a:spcPct val="100000"/>
              </a:lnSpc>
              <a:spcBef>
                <a:spcPts val="40"/>
              </a:spcBef>
            </a:pPr>
            <a:r>
              <a:rPr sz="1650" dirty="0">
                <a:latin typeface="Calibri"/>
                <a:cs typeface="Calibri"/>
              </a:rPr>
              <a:t>reviews.</a:t>
            </a:r>
            <a:endParaRPr sz="1650">
              <a:latin typeface="Calibri"/>
              <a:cs typeface="Calibri"/>
            </a:endParaRPr>
          </a:p>
          <a:p>
            <a:pPr marL="143510" indent="-131445">
              <a:lnSpc>
                <a:spcPct val="100000"/>
              </a:lnSpc>
              <a:spcBef>
                <a:spcPts val="30"/>
              </a:spcBef>
              <a:buFont typeface="Arial MT"/>
              <a:buChar char="•"/>
              <a:tabLst>
                <a:tab pos="144145" algn="l"/>
              </a:tabLst>
            </a:pPr>
            <a:r>
              <a:rPr sz="1650" spc="-5" dirty="0">
                <a:latin typeface="Calibri"/>
                <a:cs typeface="Calibri"/>
              </a:rPr>
              <a:t>Subversion</a:t>
            </a:r>
            <a:r>
              <a:rPr sz="1650" spc="5" dirty="0">
                <a:latin typeface="Calibri"/>
                <a:cs typeface="Calibri"/>
              </a:rPr>
              <a:t> </a:t>
            </a:r>
            <a:r>
              <a:rPr sz="1650" spc="-5" dirty="0">
                <a:latin typeface="Calibri"/>
                <a:cs typeface="Calibri"/>
              </a:rPr>
              <a:t>centralized</a:t>
            </a:r>
            <a:r>
              <a:rPr sz="1650" spc="5" dirty="0">
                <a:latin typeface="Calibri"/>
                <a:cs typeface="Calibri"/>
              </a:rPr>
              <a:t> </a:t>
            </a:r>
            <a:r>
              <a:rPr sz="1650" spc="-5" dirty="0">
                <a:latin typeface="Calibri"/>
                <a:cs typeface="Calibri"/>
              </a:rPr>
              <a:t>version</a:t>
            </a:r>
            <a:r>
              <a:rPr sz="1650" spc="5" dirty="0">
                <a:latin typeface="Calibri"/>
                <a:cs typeface="Calibri"/>
              </a:rPr>
              <a:t> </a:t>
            </a:r>
            <a:r>
              <a:rPr sz="1650" spc="-5" dirty="0">
                <a:latin typeface="Calibri"/>
                <a:cs typeface="Calibri"/>
              </a:rPr>
              <a:t>control</a:t>
            </a:r>
            <a:r>
              <a:rPr sz="1650" spc="5" dirty="0">
                <a:latin typeface="Calibri"/>
                <a:cs typeface="Calibri"/>
              </a:rPr>
              <a:t> </a:t>
            </a:r>
            <a:r>
              <a:rPr sz="1650" spc="-5" dirty="0">
                <a:latin typeface="Calibri"/>
                <a:cs typeface="Calibri"/>
              </a:rPr>
              <a:t>system</a:t>
            </a:r>
            <a:endParaRPr sz="1650">
              <a:latin typeface="Calibri"/>
              <a:cs typeface="Calibri"/>
            </a:endParaRPr>
          </a:p>
          <a:p>
            <a:pPr marL="154305" marR="389890" indent="-142240">
              <a:lnSpc>
                <a:spcPct val="101800"/>
              </a:lnSpc>
              <a:buFont typeface="Arial MT"/>
              <a:buChar char="•"/>
              <a:tabLst>
                <a:tab pos="144145" algn="l"/>
              </a:tabLst>
            </a:pPr>
            <a:r>
              <a:rPr sz="1650" spc="-5" dirty="0">
                <a:latin typeface="Calibri"/>
                <a:cs typeface="Calibri"/>
              </a:rPr>
              <a:t>Sonar </a:t>
            </a:r>
            <a:r>
              <a:rPr sz="1650" dirty="0">
                <a:latin typeface="Calibri"/>
                <a:cs typeface="Calibri"/>
              </a:rPr>
              <a:t>is a </a:t>
            </a:r>
            <a:r>
              <a:rPr sz="1650" spc="-5" dirty="0">
                <a:latin typeface="Calibri"/>
                <a:cs typeface="Calibri"/>
              </a:rPr>
              <a:t>quality </a:t>
            </a:r>
            <a:r>
              <a:rPr sz="1650" dirty="0">
                <a:latin typeface="Calibri"/>
                <a:cs typeface="Calibri"/>
              </a:rPr>
              <a:t>management </a:t>
            </a:r>
            <a:r>
              <a:rPr sz="1650" spc="-5" dirty="0">
                <a:latin typeface="Calibri"/>
                <a:cs typeface="Calibri"/>
              </a:rPr>
              <a:t>platform for analyzing </a:t>
            </a:r>
            <a:r>
              <a:rPr sz="1650" dirty="0">
                <a:latin typeface="Calibri"/>
                <a:cs typeface="Calibri"/>
              </a:rPr>
              <a:t>and </a:t>
            </a:r>
            <a:r>
              <a:rPr sz="1650" spc="-360" dirty="0">
                <a:latin typeface="Calibri"/>
                <a:cs typeface="Calibri"/>
              </a:rPr>
              <a:t> </a:t>
            </a:r>
            <a:r>
              <a:rPr sz="1650" spc="-5" dirty="0">
                <a:latin typeface="Calibri"/>
                <a:cs typeface="Calibri"/>
              </a:rPr>
              <a:t>measuring source </a:t>
            </a:r>
            <a:r>
              <a:rPr sz="1650" dirty="0">
                <a:latin typeface="Calibri"/>
                <a:cs typeface="Calibri"/>
              </a:rPr>
              <a:t>code </a:t>
            </a:r>
            <a:r>
              <a:rPr sz="1650" spc="-5" dirty="0">
                <a:latin typeface="Calibri"/>
                <a:cs typeface="Calibri"/>
              </a:rPr>
              <a:t>quality.</a:t>
            </a:r>
            <a:endParaRPr sz="16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09903" y="1645666"/>
            <a:ext cx="455422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5" dirty="0">
                <a:solidFill>
                  <a:srgbClr val="001F5F"/>
                </a:solidFill>
              </a:rPr>
              <a:t>CI/CD Pipeline: Functional</a:t>
            </a:r>
            <a:r>
              <a:rPr sz="2200" spc="10" dirty="0">
                <a:solidFill>
                  <a:srgbClr val="001F5F"/>
                </a:solidFill>
              </a:rPr>
              <a:t> </a:t>
            </a:r>
            <a:r>
              <a:rPr sz="2200" spc="-5" dirty="0">
                <a:solidFill>
                  <a:srgbClr val="001F5F"/>
                </a:solidFill>
              </a:rPr>
              <a:t>Architecture</a:t>
            </a:r>
            <a:endParaRPr sz="2200"/>
          </a:p>
        </p:txBody>
      </p:sp>
      <p:sp>
        <p:nvSpPr>
          <p:cNvPr id="3" name="object 3"/>
          <p:cNvSpPr/>
          <p:nvPr/>
        </p:nvSpPr>
        <p:spPr>
          <a:xfrm>
            <a:off x="914400" y="2445184"/>
            <a:ext cx="4908550" cy="0"/>
          </a:xfrm>
          <a:custGeom>
            <a:avLst/>
            <a:gdLst/>
            <a:ahLst/>
            <a:cxnLst/>
            <a:rect l="l" t="t" r="r" b="b"/>
            <a:pathLst>
              <a:path w="4908550">
                <a:moveTo>
                  <a:pt x="0" y="0"/>
                </a:moveTo>
                <a:lnTo>
                  <a:pt x="4908061" y="0"/>
                </a:lnTo>
              </a:path>
            </a:pathLst>
          </a:custGeom>
          <a:ln w="19138">
            <a:solidFill>
              <a:srgbClr val="001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914400" y="5238877"/>
          <a:ext cx="5778495" cy="64160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24840"/>
                <a:gridCol w="149225"/>
                <a:gridCol w="681990"/>
                <a:gridCol w="147319"/>
                <a:gridCol w="734694"/>
                <a:gridCol w="149860"/>
                <a:gridCol w="648334"/>
                <a:gridCol w="148589"/>
                <a:gridCol w="723900"/>
                <a:gridCol w="149860"/>
                <a:gridCol w="725170"/>
                <a:gridCol w="148589"/>
                <a:gridCol w="746125"/>
              </a:tblGrid>
              <a:tr h="641604">
                <a:tc>
                  <a:txBody>
                    <a:bodyPr/>
                    <a:lstStyle/>
                    <a:p>
                      <a:pPr marL="96520" marR="62865" indent="-26670" algn="ctr">
                        <a:lnSpc>
                          <a:spcPct val="103299"/>
                        </a:lnSpc>
                        <a:spcBef>
                          <a:spcPts val="295"/>
                        </a:spcBef>
                      </a:pPr>
                      <a:r>
                        <a:rPr sz="75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Version </a:t>
                      </a:r>
                      <a:r>
                        <a:rPr sz="750" spc="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750" spc="-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Control </a:t>
                      </a:r>
                      <a:r>
                        <a:rPr sz="75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750" spc="-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System </a:t>
                      </a:r>
                      <a:r>
                        <a:rPr sz="75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Code </a:t>
                      </a:r>
                      <a:r>
                        <a:rPr sz="750" spc="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750" spc="-1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R</a:t>
                      </a:r>
                      <a:r>
                        <a:rPr sz="75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epos</a:t>
                      </a:r>
                      <a:r>
                        <a:rPr sz="750" spc="-1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i</a:t>
                      </a:r>
                      <a:r>
                        <a:rPr sz="750" spc="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t</a:t>
                      </a:r>
                      <a:r>
                        <a:rPr sz="75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ory</a:t>
                      </a:r>
                      <a:endParaRPr sz="750">
                        <a:latin typeface="Arial MT"/>
                        <a:cs typeface="Arial MT"/>
                      </a:endParaRPr>
                    </a:p>
                  </a:txBody>
                  <a:tcPr marL="0" marR="0" marT="37465" marB="0">
                    <a:lnL w="9525">
                      <a:solidFill>
                        <a:srgbClr val="3E709B"/>
                      </a:solidFill>
                      <a:prstDash val="solid"/>
                    </a:lnL>
                    <a:lnR w="9525">
                      <a:solidFill>
                        <a:srgbClr val="3E709B"/>
                      </a:solidFill>
                      <a:prstDash val="solid"/>
                    </a:lnR>
                    <a:lnT w="9525">
                      <a:solidFill>
                        <a:srgbClr val="3E709B"/>
                      </a:solidFill>
                      <a:prstDash val="solid"/>
                    </a:lnT>
                    <a:lnB w="9525">
                      <a:solidFill>
                        <a:srgbClr val="3E709B"/>
                      </a:solidFill>
                      <a:prstDash val="solid"/>
                    </a:lnB>
                    <a:solidFill>
                      <a:srgbClr val="5A9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3E709B"/>
                      </a:solidFill>
                      <a:prstDash val="solid"/>
                    </a:lnL>
                    <a:lnR w="9525">
                      <a:solidFill>
                        <a:srgbClr val="3E709B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93345" marR="86995" indent="5080" algn="ctr">
                        <a:lnSpc>
                          <a:spcPct val="103299"/>
                        </a:lnSpc>
                        <a:spcBef>
                          <a:spcPts val="285"/>
                        </a:spcBef>
                      </a:pPr>
                      <a:r>
                        <a:rPr sz="75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Artifact </a:t>
                      </a:r>
                      <a:r>
                        <a:rPr sz="750" spc="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75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Repository </a:t>
                      </a:r>
                      <a:r>
                        <a:rPr sz="750" spc="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75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(Ar</a:t>
                      </a:r>
                      <a:r>
                        <a:rPr sz="750" spc="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t</a:t>
                      </a:r>
                      <a:r>
                        <a:rPr sz="750" spc="-1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i</a:t>
                      </a:r>
                      <a:r>
                        <a:rPr sz="750" spc="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f</a:t>
                      </a:r>
                      <a:r>
                        <a:rPr sz="750" spc="-1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a</a:t>
                      </a:r>
                      <a:r>
                        <a:rPr sz="750" spc="-1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c</a:t>
                      </a:r>
                      <a:r>
                        <a:rPr sz="750" spc="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t</a:t>
                      </a:r>
                      <a:r>
                        <a:rPr sz="75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or</a:t>
                      </a:r>
                      <a:r>
                        <a:rPr sz="750" spc="-1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y</a:t>
                      </a:r>
                      <a:r>
                        <a:rPr sz="75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)</a:t>
                      </a:r>
                      <a:endParaRPr sz="750">
                        <a:latin typeface="Arial MT"/>
                        <a:cs typeface="Arial MT"/>
                      </a:endParaRPr>
                    </a:p>
                  </a:txBody>
                  <a:tcPr marL="0" marR="0" marT="36195" marB="0">
                    <a:lnL w="9525">
                      <a:solidFill>
                        <a:srgbClr val="3E709B"/>
                      </a:solidFill>
                      <a:prstDash val="solid"/>
                    </a:lnL>
                    <a:lnR w="9525">
                      <a:solidFill>
                        <a:srgbClr val="3E709B"/>
                      </a:solidFill>
                      <a:prstDash val="solid"/>
                    </a:lnR>
                    <a:lnT w="9525">
                      <a:solidFill>
                        <a:srgbClr val="3E709B"/>
                      </a:solidFill>
                      <a:prstDash val="solid"/>
                    </a:lnT>
                    <a:lnB w="9525">
                      <a:solidFill>
                        <a:srgbClr val="3E709B"/>
                      </a:solidFill>
                      <a:prstDash val="solid"/>
                    </a:lnB>
                    <a:solidFill>
                      <a:srgbClr val="5A9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3E709B"/>
                      </a:solidFill>
                      <a:prstDash val="solid"/>
                    </a:lnL>
                    <a:lnR w="9525">
                      <a:solidFill>
                        <a:srgbClr val="3E709B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88900" marR="80645" indent="9525" algn="ctr">
                        <a:lnSpc>
                          <a:spcPct val="103299"/>
                        </a:lnSpc>
                        <a:spcBef>
                          <a:spcPts val="295"/>
                        </a:spcBef>
                      </a:pPr>
                      <a:r>
                        <a:rPr sz="75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Build </a:t>
                      </a:r>
                      <a:r>
                        <a:rPr sz="750" spc="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M</a:t>
                      </a:r>
                      <a:r>
                        <a:rPr sz="75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a</a:t>
                      </a:r>
                      <a:r>
                        <a:rPr sz="750" spc="-1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n</a:t>
                      </a:r>
                      <a:r>
                        <a:rPr sz="75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ag</a:t>
                      </a:r>
                      <a:r>
                        <a:rPr sz="750" spc="-1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e</a:t>
                      </a:r>
                      <a:r>
                        <a:rPr sz="750" spc="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m</a:t>
                      </a:r>
                      <a:r>
                        <a:rPr sz="750" spc="-1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e</a:t>
                      </a:r>
                      <a:r>
                        <a:rPr sz="75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nt  (Maven)</a:t>
                      </a:r>
                      <a:endParaRPr sz="750">
                        <a:latin typeface="Arial MT"/>
                        <a:cs typeface="Arial MT"/>
                      </a:endParaRPr>
                    </a:p>
                  </a:txBody>
                  <a:tcPr marL="0" marR="0" marT="37465" marB="0">
                    <a:lnL w="9525">
                      <a:solidFill>
                        <a:srgbClr val="3E709B"/>
                      </a:solidFill>
                      <a:prstDash val="solid"/>
                    </a:lnL>
                    <a:lnR w="9525">
                      <a:solidFill>
                        <a:srgbClr val="3E709B"/>
                      </a:solidFill>
                      <a:prstDash val="solid"/>
                    </a:lnR>
                    <a:lnT w="9525">
                      <a:solidFill>
                        <a:srgbClr val="3E709B"/>
                      </a:solidFill>
                      <a:prstDash val="solid"/>
                    </a:lnT>
                    <a:lnB w="9525">
                      <a:solidFill>
                        <a:srgbClr val="3E709B"/>
                      </a:solidFill>
                      <a:prstDash val="solid"/>
                    </a:lnB>
                    <a:solidFill>
                      <a:srgbClr val="5A9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3E709B"/>
                      </a:solidFill>
                      <a:prstDash val="solid"/>
                    </a:lnL>
                    <a:lnR w="9525">
                      <a:solidFill>
                        <a:srgbClr val="3E709B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050">
                        <a:latin typeface="Times New Roman"/>
                        <a:cs typeface="Times New Roman"/>
                      </a:endParaRPr>
                    </a:p>
                    <a:p>
                      <a:pPr marL="93345" marR="64135" indent="1270" algn="ctr">
                        <a:lnSpc>
                          <a:spcPct val="103299"/>
                        </a:lnSpc>
                      </a:pPr>
                      <a:r>
                        <a:rPr sz="75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Build </a:t>
                      </a:r>
                      <a:r>
                        <a:rPr sz="750" spc="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75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Aut</a:t>
                      </a:r>
                      <a:r>
                        <a:rPr sz="750" spc="-1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o</a:t>
                      </a:r>
                      <a:r>
                        <a:rPr sz="750" spc="-1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m</a:t>
                      </a:r>
                      <a:r>
                        <a:rPr sz="75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at</a:t>
                      </a:r>
                      <a:r>
                        <a:rPr sz="750" spc="-1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i</a:t>
                      </a:r>
                      <a:r>
                        <a:rPr sz="75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on  (Jenkins)</a:t>
                      </a:r>
                      <a:endParaRPr sz="750">
                        <a:latin typeface="Arial MT"/>
                        <a:cs typeface="Arial MT"/>
                      </a:endParaRPr>
                    </a:p>
                  </a:txBody>
                  <a:tcPr marL="0" marR="0" marT="1270" marB="0">
                    <a:lnL w="9525">
                      <a:solidFill>
                        <a:srgbClr val="3E709B"/>
                      </a:solidFill>
                      <a:prstDash val="solid"/>
                    </a:lnL>
                    <a:lnR w="9525">
                      <a:solidFill>
                        <a:srgbClr val="3E709B"/>
                      </a:solidFill>
                      <a:prstDash val="solid"/>
                    </a:lnR>
                    <a:lnT w="9525">
                      <a:solidFill>
                        <a:srgbClr val="3E709B"/>
                      </a:solidFill>
                      <a:prstDash val="solid"/>
                    </a:lnT>
                    <a:lnB w="9525">
                      <a:solidFill>
                        <a:srgbClr val="3E709B"/>
                      </a:solidFill>
                      <a:prstDash val="solid"/>
                    </a:lnB>
                    <a:solidFill>
                      <a:srgbClr val="5A9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3E709B"/>
                      </a:solidFill>
                      <a:prstDash val="solid"/>
                    </a:lnL>
                    <a:lnR w="9525">
                      <a:solidFill>
                        <a:srgbClr val="3E709B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125730" marR="107314" indent="-1270" algn="ctr">
                        <a:lnSpc>
                          <a:spcPct val="103299"/>
                        </a:lnSpc>
                        <a:spcBef>
                          <a:spcPts val="295"/>
                        </a:spcBef>
                      </a:pPr>
                      <a:r>
                        <a:rPr sz="75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Test </a:t>
                      </a:r>
                      <a:r>
                        <a:rPr sz="750" spc="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75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Aut</a:t>
                      </a:r>
                      <a:r>
                        <a:rPr sz="750" spc="-1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o</a:t>
                      </a:r>
                      <a:r>
                        <a:rPr sz="750" spc="-1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m</a:t>
                      </a:r>
                      <a:r>
                        <a:rPr sz="75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a</a:t>
                      </a:r>
                      <a:r>
                        <a:rPr sz="750" spc="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t</a:t>
                      </a:r>
                      <a:r>
                        <a:rPr sz="750" spc="-1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i</a:t>
                      </a:r>
                      <a:r>
                        <a:rPr sz="75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on  </a:t>
                      </a:r>
                      <a:r>
                        <a:rPr sz="750" spc="-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QA</a:t>
                      </a:r>
                      <a:endParaRPr sz="750">
                        <a:latin typeface="Arial MT"/>
                        <a:cs typeface="Arial MT"/>
                      </a:endParaRPr>
                    </a:p>
                    <a:p>
                      <a:pPr marL="1270"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75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(SonarCube)</a:t>
                      </a:r>
                      <a:endParaRPr sz="750">
                        <a:latin typeface="Arial MT"/>
                        <a:cs typeface="Arial MT"/>
                      </a:endParaRPr>
                    </a:p>
                  </a:txBody>
                  <a:tcPr marL="0" marR="0" marT="37465" marB="0">
                    <a:lnL w="9525">
                      <a:solidFill>
                        <a:srgbClr val="3E709B"/>
                      </a:solidFill>
                      <a:prstDash val="solid"/>
                    </a:lnL>
                    <a:lnR w="9525">
                      <a:solidFill>
                        <a:srgbClr val="3E709B"/>
                      </a:solidFill>
                      <a:prstDash val="solid"/>
                    </a:lnR>
                    <a:lnT w="9525">
                      <a:solidFill>
                        <a:srgbClr val="3E709B"/>
                      </a:solidFill>
                      <a:prstDash val="solid"/>
                    </a:lnT>
                    <a:lnB w="9525">
                      <a:solidFill>
                        <a:srgbClr val="3E709B"/>
                      </a:solidFill>
                      <a:prstDash val="solid"/>
                    </a:lnB>
                    <a:solidFill>
                      <a:srgbClr val="5A9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3E709B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650">
                        <a:latin typeface="Times New Roman"/>
                        <a:cs typeface="Times New Roman"/>
                      </a:endParaRPr>
                    </a:p>
                    <a:p>
                      <a:pPr marL="88265" marR="56515" indent="111125">
                        <a:lnSpc>
                          <a:spcPct val="104000"/>
                        </a:lnSpc>
                      </a:pPr>
                      <a:r>
                        <a:rPr sz="75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Release </a:t>
                      </a:r>
                      <a:r>
                        <a:rPr sz="750" spc="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75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Or</a:t>
                      </a:r>
                      <a:r>
                        <a:rPr sz="750" spc="-1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c</a:t>
                      </a:r>
                      <a:r>
                        <a:rPr sz="75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h</a:t>
                      </a:r>
                      <a:r>
                        <a:rPr sz="750" spc="-1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e</a:t>
                      </a:r>
                      <a:r>
                        <a:rPr sz="750" spc="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st</a:t>
                      </a:r>
                      <a:r>
                        <a:rPr sz="750" spc="-1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r</a:t>
                      </a:r>
                      <a:r>
                        <a:rPr sz="75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at</a:t>
                      </a:r>
                      <a:r>
                        <a:rPr sz="750" spc="-1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i</a:t>
                      </a:r>
                      <a:r>
                        <a:rPr sz="75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on</a:t>
                      </a:r>
                      <a:endParaRPr sz="750">
                        <a:latin typeface="Arial MT"/>
                        <a:cs typeface="Arial MT"/>
                      </a:endParaRPr>
                    </a:p>
                  </a:txBody>
                  <a:tcPr marL="0" marR="0" marT="0" marB="0">
                    <a:solidFill>
                      <a:srgbClr val="BCD6E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650">
                        <a:latin typeface="Times New Roman"/>
                        <a:cs typeface="Times New Roman"/>
                      </a:endParaRPr>
                    </a:p>
                    <a:p>
                      <a:pPr marL="184150" marR="55244" indent="-10795">
                        <a:lnSpc>
                          <a:spcPct val="104000"/>
                        </a:lnSpc>
                      </a:pPr>
                      <a:r>
                        <a:rPr sz="750" spc="-1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D</a:t>
                      </a:r>
                      <a:r>
                        <a:rPr sz="75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eplo</a:t>
                      </a:r>
                      <a:r>
                        <a:rPr sz="750" spc="-1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ym</a:t>
                      </a:r>
                      <a:r>
                        <a:rPr sz="75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ent  </a:t>
                      </a:r>
                      <a:r>
                        <a:rPr sz="750" spc="-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Automation</a:t>
                      </a:r>
                      <a:endParaRPr sz="750">
                        <a:latin typeface="Arial MT"/>
                        <a:cs typeface="Arial MT"/>
                      </a:endParaRPr>
                    </a:p>
                  </a:txBody>
                  <a:tcPr marL="0" marR="0" marT="0" marB="0">
                    <a:solidFill>
                      <a:srgbClr val="BCD6ED"/>
                    </a:solidFill>
                  </a:tcPr>
                </a:tc>
              </a:tr>
            </a:tbl>
          </a:graphicData>
        </a:graphic>
      </p:graphicFrame>
      <p:grpSp>
        <p:nvGrpSpPr>
          <p:cNvPr id="5" name="object 5"/>
          <p:cNvGrpSpPr/>
          <p:nvPr/>
        </p:nvGrpSpPr>
        <p:grpSpPr>
          <a:xfrm>
            <a:off x="921511" y="4030853"/>
            <a:ext cx="723265" cy="1140460"/>
            <a:chOff x="921511" y="4030853"/>
            <a:chExt cx="723265" cy="114046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50099" y="4509211"/>
              <a:ext cx="292455" cy="661974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921511" y="4030853"/>
              <a:ext cx="723265" cy="468630"/>
            </a:xfrm>
            <a:custGeom>
              <a:avLst/>
              <a:gdLst/>
              <a:ahLst/>
              <a:cxnLst/>
              <a:rect l="l" t="t" r="r" b="b"/>
              <a:pathLst>
                <a:path w="723264" h="468629">
                  <a:moveTo>
                    <a:pt x="723138" y="0"/>
                  </a:moveTo>
                  <a:lnTo>
                    <a:pt x="0" y="0"/>
                  </a:lnTo>
                  <a:lnTo>
                    <a:pt x="0" y="468503"/>
                  </a:lnTo>
                  <a:lnTo>
                    <a:pt x="723138" y="468503"/>
                  </a:lnTo>
                  <a:lnTo>
                    <a:pt x="723138" y="0"/>
                  </a:lnTo>
                  <a:close/>
                </a:path>
              </a:pathLst>
            </a:custGeom>
            <a:solidFill>
              <a:srgbClr val="6FAC4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921511" y="4031488"/>
            <a:ext cx="723265" cy="467359"/>
          </a:xfrm>
          <a:prstGeom prst="rect">
            <a:avLst/>
          </a:prstGeom>
          <a:ln w="8382">
            <a:solidFill>
              <a:srgbClr val="528134"/>
            </a:solidFill>
          </a:ln>
        </p:spPr>
        <p:txBody>
          <a:bodyPr vert="horz" wrap="square" lIns="0" tIns="571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5"/>
              </a:spcBef>
            </a:pPr>
            <a:endParaRPr sz="1100">
              <a:latin typeface="Times New Roman"/>
              <a:cs typeface="Times New Roman"/>
            </a:endParaRPr>
          </a:p>
          <a:p>
            <a:pPr marL="203200">
              <a:lnSpc>
                <a:spcPct val="100000"/>
              </a:lnSpc>
            </a:pPr>
            <a:r>
              <a:rPr sz="850" spc="-5" dirty="0">
                <a:solidFill>
                  <a:srgbClr val="FFFFFF"/>
                </a:solidFill>
                <a:latin typeface="Arial MT"/>
                <a:cs typeface="Arial MT"/>
              </a:rPr>
              <a:t>Develop</a:t>
            </a:r>
            <a:endParaRPr sz="850">
              <a:latin typeface="Arial MT"/>
              <a:cs typeface="Arial MT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2016505" y="4034663"/>
            <a:ext cx="772160" cy="469900"/>
            <a:chOff x="2016505" y="4034663"/>
            <a:chExt cx="772160" cy="469900"/>
          </a:xfrm>
        </p:grpSpPr>
        <p:sp>
          <p:nvSpPr>
            <p:cNvPr id="10" name="object 10"/>
            <p:cNvSpPr/>
            <p:nvPr/>
          </p:nvSpPr>
          <p:spPr>
            <a:xfrm>
              <a:off x="2016506" y="4034662"/>
              <a:ext cx="772160" cy="469900"/>
            </a:xfrm>
            <a:custGeom>
              <a:avLst/>
              <a:gdLst/>
              <a:ahLst/>
              <a:cxnLst/>
              <a:rect l="l" t="t" r="r" b="b"/>
              <a:pathLst>
                <a:path w="772160" h="469900">
                  <a:moveTo>
                    <a:pt x="771906" y="0"/>
                  </a:moveTo>
                  <a:lnTo>
                    <a:pt x="767334" y="0"/>
                  </a:lnTo>
                  <a:lnTo>
                    <a:pt x="767334" y="8890"/>
                  </a:lnTo>
                  <a:lnTo>
                    <a:pt x="767334" y="459740"/>
                  </a:lnTo>
                  <a:lnTo>
                    <a:pt x="385572" y="459740"/>
                  </a:lnTo>
                  <a:lnTo>
                    <a:pt x="4572" y="459740"/>
                  </a:lnTo>
                  <a:lnTo>
                    <a:pt x="4572" y="8890"/>
                  </a:lnTo>
                  <a:lnTo>
                    <a:pt x="385572" y="8890"/>
                  </a:lnTo>
                  <a:lnTo>
                    <a:pt x="767334" y="8890"/>
                  </a:lnTo>
                  <a:lnTo>
                    <a:pt x="767334" y="0"/>
                  </a:lnTo>
                  <a:lnTo>
                    <a:pt x="385572" y="0"/>
                  </a:lnTo>
                  <a:lnTo>
                    <a:pt x="0" y="0"/>
                  </a:lnTo>
                  <a:lnTo>
                    <a:pt x="0" y="4572"/>
                  </a:lnTo>
                  <a:lnTo>
                    <a:pt x="0" y="8890"/>
                  </a:lnTo>
                  <a:lnTo>
                    <a:pt x="0" y="459740"/>
                  </a:lnTo>
                  <a:lnTo>
                    <a:pt x="0" y="464705"/>
                  </a:lnTo>
                  <a:lnTo>
                    <a:pt x="0" y="469900"/>
                  </a:lnTo>
                  <a:lnTo>
                    <a:pt x="385572" y="469900"/>
                  </a:lnTo>
                  <a:lnTo>
                    <a:pt x="771906" y="469900"/>
                  </a:lnTo>
                  <a:lnTo>
                    <a:pt x="771906" y="464705"/>
                  </a:lnTo>
                  <a:lnTo>
                    <a:pt x="771906" y="459740"/>
                  </a:lnTo>
                  <a:lnTo>
                    <a:pt x="771906" y="8890"/>
                  </a:lnTo>
                  <a:lnTo>
                    <a:pt x="771906" y="4572"/>
                  </a:lnTo>
                  <a:lnTo>
                    <a:pt x="771906" y="0"/>
                  </a:lnTo>
                  <a:close/>
                </a:path>
              </a:pathLst>
            </a:custGeom>
            <a:solidFill>
              <a:srgbClr val="52813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021077" y="4039235"/>
              <a:ext cx="763270" cy="460375"/>
            </a:xfrm>
            <a:custGeom>
              <a:avLst/>
              <a:gdLst/>
              <a:ahLst/>
              <a:cxnLst/>
              <a:rect l="l" t="t" r="r" b="b"/>
              <a:pathLst>
                <a:path w="763269" h="460375">
                  <a:moveTo>
                    <a:pt x="762762" y="0"/>
                  </a:moveTo>
                  <a:lnTo>
                    <a:pt x="0" y="0"/>
                  </a:lnTo>
                  <a:lnTo>
                    <a:pt x="0" y="460120"/>
                  </a:lnTo>
                  <a:lnTo>
                    <a:pt x="762762" y="460120"/>
                  </a:lnTo>
                  <a:lnTo>
                    <a:pt x="762762" y="0"/>
                  </a:lnTo>
                  <a:close/>
                </a:path>
              </a:pathLst>
            </a:custGeom>
            <a:solidFill>
              <a:srgbClr val="6FAC4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016506" y="4034662"/>
              <a:ext cx="772160" cy="469900"/>
            </a:xfrm>
            <a:custGeom>
              <a:avLst/>
              <a:gdLst/>
              <a:ahLst/>
              <a:cxnLst/>
              <a:rect l="l" t="t" r="r" b="b"/>
              <a:pathLst>
                <a:path w="772160" h="469900">
                  <a:moveTo>
                    <a:pt x="771906" y="0"/>
                  </a:moveTo>
                  <a:lnTo>
                    <a:pt x="762762" y="0"/>
                  </a:lnTo>
                  <a:lnTo>
                    <a:pt x="762762" y="8890"/>
                  </a:lnTo>
                  <a:lnTo>
                    <a:pt x="762762" y="459740"/>
                  </a:lnTo>
                  <a:lnTo>
                    <a:pt x="385572" y="459740"/>
                  </a:lnTo>
                  <a:lnTo>
                    <a:pt x="8382" y="459740"/>
                  </a:lnTo>
                  <a:lnTo>
                    <a:pt x="8382" y="8890"/>
                  </a:lnTo>
                  <a:lnTo>
                    <a:pt x="385572" y="8890"/>
                  </a:lnTo>
                  <a:lnTo>
                    <a:pt x="762762" y="8890"/>
                  </a:lnTo>
                  <a:lnTo>
                    <a:pt x="762762" y="0"/>
                  </a:lnTo>
                  <a:lnTo>
                    <a:pt x="385572" y="0"/>
                  </a:lnTo>
                  <a:lnTo>
                    <a:pt x="0" y="0"/>
                  </a:lnTo>
                  <a:lnTo>
                    <a:pt x="0" y="8890"/>
                  </a:lnTo>
                  <a:lnTo>
                    <a:pt x="0" y="459740"/>
                  </a:lnTo>
                  <a:lnTo>
                    <a:pt x="0" y="469900"/>
                  </a:lnTo>
                  <a:lnTo>
                    <a:pt x="385572" y="469900"/>
                  </a:lnTo>
                  <a:lnTo>
                    <a:pt x="771906" y="469900"/>
                  </a:lnTo>
                  <a:lnTo>
                    <a:pt x="771906" y="459740"/>
                  </a:lnTo>
                  <a:lnTo>
                    <a:pt x="771906" y="8890"/>
                  </a:lnTo>
                  <a:lnTo>
                    <a:pt x="771906" y="0"/>
                  </a:lnTo>
                  <a:close/>
                </a:path>
              </a:pathLst>
            </a:custGeom>
            <a:solidFill>
              <a:srgbClr val="52813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2168398" y="4127373"/>
            <a:ext cx="578485" cy="280670"/>
          </a:xfrm>
          <a:prstGeom prst="rect">
            <a:avLst/>
          </a:prstGeom>
        </p:spPr>
        <p:txBody>
          <a:bodyPr vert="horz" wrap="square" lIns="0" tIns="20955" rIns="0" bIns="0" rtlCol="0">
            <a:spAutoFit/>
          </a:bodyPr>
          <a:lstStyle/>
          <a:p>
            <a:pPr marL="132715" marR="5080" indent="-120650">
              <a:lnSpc>
                <a:spcPts val="980"/>
              </a:lnSpc>
              <a:spcBef>
                <a:spcPts val="165"/>
              </a:spcBef>
            </a:pPr>
            <a:r>
              <a:rPr sz="850" spc="-5" dirty="0">
                <a:solidFill>
                  <a:srgbClr val="FFFFFF"/>
                </a:solidFill>
                <a:latin typeface="Arial MT"/>
                <a:cs typeface="Arial MT"/>
              </a:rPr>
              <a:t>P</a:t>
            </a:r>
            <a:r>
              <a:rPr sz="850" dirty="0">
                <a:solidFill>
                  <a:srgbClr val="FFFFFF"/>
                </a:solidFill>
                <a:latin typeface="Arial MT"/>
                <a:cs typeface="Arial MT"/>
              </a:rPr>
              <a:t>r</a:t>
            </a:r>
            <a:r>
              <a:rPr sz="850" spc="-5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850" dirty="0">
                <a:solidFill>
                  <a:srgbClr val="FFFFFF"/>
                </a:solidFill>
                <a:latin typeface="Arial MT"/>
                <a:cs typeface="Arial MT"/>
              </a:rPr>
              <a:t>-</a:t>
            </a:r>
            <a:r>
              <a:rPr sz="850" spc="5" dirty="0">
                <a:solidFill>
                  <a:srgbClr val="FFFFFF"/>
                </a:solidFill>
                <a:latin typeface="Arial MT"/>
                <a:cs typeface="Arial MT"/>
              </a:rPr>
              <a:t>c</a:t>
            </a:r>
            <a:r>
              <a:rPr sz="850" spc="-10" dirty="0">
                <a:solidFill>
                  <a:srgbClr val="FFFFFF"/>
                </a:solidFill>
                <a:latin typeface="Arial MT"/>
                <a:cs typeface="Arial MT"/>
              </a:rPr>
              <a:t>o</a:t>
            </a:r>
            <a:r>
              <a:rPr sz="850" dirty="0">
                <a:solidFill>
                  <a:srgbClr val="FFFFFF"/>
                </a:solidFill>
                <a:latin typeface="Arial MT"/>
                <a:cs typeface="Arial MT"/>
              </a:rPr>
              <a:t>m</a:t>
            </a:r>
            <a:r>
              <a:rPr sz="850" spc="-5" dirty="0">
                <a:solidFill>
                  <a:srgbClr val="FFFFFF"/>
                </a:solidFill>
                <a:latin typeface="Arial MT"/>
                <a:cs typeface="Arial MT"/>
              </a:rPr>
              <a:t>m</a:t>
            </a:r>
            <a:r>
              <a:rPr sz="850" dirty="0">
                <a:solidFill>
                  <a:srgbClr val="FFFFFF"/>
                </a:solidFill>
                <a:latin typeface="Arial MT"/>
                <a:cs typeface="Arial MT"/>
              </a:rPr>
              <a:t>it  </a:t>
            </a:r>
            <a:r>
              <a:rPr sz="850" spc="-5" dirty="0">
                <a:solidFill>
                  <a:srgbClr val="FFFFFF"/>
                </a:solidFill>
                <a:latin typeface="Arial MT"/>
                <a:cs typeface="Arial MT"/>
              </a:rPr>
              <a:t>Tests</a:t>
            </a:r>
            <a:endParaRPr sz="850">
              <a:latin typeface="Arial MT"/>
              <a:cs typeface="Arial MT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234236" y="4793360"/>
            <a:ext cx="80645" cy="1555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50" dirty="0">
                <a:latin typeface="Calibri"/>
                <a:cs typeface="Calibri"/>
              </a:rPr>
              <a:t>1</a:t>
            </a:r>
            <a:endParaRPr sz="850">
              <a:latin typeface="Calibri"/>
              <a:cs typeface="Calibri"/>
            </a:endParaRPr>
          </a:p>
        </p:txBody>
      </p:sp>
      <p:pic>
        <p:nvPicPr>
          <p:cNvPr id="15" name="object 1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40585" y="4102201"/>
            <a:ext cx="426707" cy="335178"/>
          </a:xfrm>
          <a:prstGeom prst="rect">
            <a:avLst/>
          </a:prstGeom>
        </p:spPr>
      </p:pic>
      <p:sp>
        <p:nvSpPr>
          <p:cNvPr id="16" name="object 16"/>
          <p:cNvSpPr txBox="1"/>
          <p:nvPr/>
        </p:nvSpPr>
        <p:spPr>
          <a:xfrm>
            <a:off x="1781301" y="4188333"/>
            <a:ext cx="80645" cy="1555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50" dirty="0">
                <a:latin typeface="Calibri"/>
                <a:cs typeface="Calibri"/>
              </a:rPr>
              <a:t>2</a:t>
            </a:r>
            <a:endParaRPr sz="850">
              <a:latin typeface="Calibri"/>
              <a:cs typeface="Calibri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2766314" y="4059809"/>
            <a:ext cx="1289685" cy="445770"/>
            <a:chOff x="2766314" y="4059809"/>
            <a:chExt cx="1289685" cy="445770"/>
          </a:xfrm>
        </p:grpSpPr>
        <p:sp>
          <p:nvSpPr>
            <p:cNvPr id="18" name="object 18"/>
            <p:cNvSpPr/>
            <p:nvPr/>
          </p:nvSpPr>
          <p:spPr>
            <a:xfrm>
              <a:off x="3084068" y="4059808"/>
              <a:ext cx="971550" cy="446405"/>
            </a:xfrm>
            <a:custGeom>
              <a:avLst/>
              <a:gdLst/>
              <a:ahLst/>
              <a:cxnLst/>
              <a:rect l="l" t="t" r="r" b="b"/>
              <a:pathLst>
                <a:path w="971550" h="446404">
                  <a:moveTo>
                    <a:pt x="4572" y="8890"/>
                  </a:moveTo>
                  <a:lnTo>
                    <a:pt x="0" y="8890"/>
                  </a:lnTo>
                  <a:lnTo>
                    <a:pt x="0" y="438162"/>
                  </a:lnTo>
                  <a:lnTo>
                    <a:pt x="4572" y="438162"/>
                  </a:lnTo>
                  <a:lnTo>
                    <a:pt x="4572" y="8890"/>
                  </a:lnTo>
                  <a:close/>
                </a:path>
                <a:path w="971550" h="446404">
                  <a:moveTo>
                    <a:pt x="971423" y="442595"/>
                  </a:moveTo>
                  <a:lnTo>
                    <a:pt x="485648" y="442595"/>
                  </a:lnTo>
                  <a:lnTo>
                    <a:pt x="0" y="442595"/>
                  </a:lnTo>
                  <a:lnTo>
                    <a:pt x="0" y="445782"/>
                  </a:lnTo>
                  <a:lnTo>
                    <a:pt x="485648" y="445782"/>
                  </a:lnTo>
                  <a:lnTo>
                    <a:pt x="971423" y="445782"/>
                  </a:lnTo>
                  <a:lnTo>
                    <a:pt x="971423" y="442595"/>
                  </a:lnTo>
                  <a:close/>
                </a:path>
                <a:path w="971550" h="446404">
                  <a:moveTo>
                    <a:pt x="971423" y="8890"/>
                  </a:moveTo>
                  <a:lnTo>
                    <a:pt x="966838" y="8890"/>
                  </a:lnTo>
                  <a:lnTo>
                    <a:pt x="966838" y="438162"/>
                  </a:lnTo>
                  <a:lnTo>
                    <a:pt x="971423" y="438162"/>
                  </a:lnTo>
                  <a:lnTo>
                    <a:pt x="971423" y="8890"/>
                  </a:lnTo>
                  <a:close/>
                </a:path>
                <a:path w="971550" h="446404">
                  <a:moveTo>
                    <a:pt x="971423" y="0"/>
                  </a:moveTo>
                  <a:lnTo>
                    <a:pt x="485648" y="0"/>
                  </a:lnTo>
                  <a:lnTo>
                    <a:pt x="0" y="0"/>
                  </a:lnTo>
                  <a:lnTo>
                    <a:pt x="0" y="4572"/>
                  </a:lnTo>
                  <a:lnTo>
                    <a:pt x="485648" y="4572"/>
                  </a:lnTo>
                  <a:lnTo>
                    <a:pt x="971423" y="4572"/>
                  </a:lnTo>
                  <a:lnTo>
                    <a:pt x="971423" y="0"/>
                  </a:lnTo>
                  <a:close/>
                </a:path>
              </a:pathLst>
            </a:custGeom>
            <a:solidFill>
              <a:srgbClr val="52813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088640" y="4064381"/>
              <a:ext cx="962660" cy="438150"/>
            </a:xfrm>
            <a:custGeom>
              <a:avLst/>
              <a:gdLst/>
              <a:ahLst/>
              <a:cxnLst/>
              <a:rect l="l" t="t" r="r" b="b"/>
              <a:pathLst>
                <a:path w="962660" h="438150">
                  <a:moveTo>
                    <a:pt x="962279" y="0"/>
                  </a:moveTo>
                  <a:lnTo>
                    <a:pt x="0" y="0"/>
                  </a:lnTo>
                  <a:lnTo>
                    <a:pt x="0" y="438023"/>
                  </a:lnTo>
                  <a:lnTo>
                    <a:pt x="962279" y="438023"/>
                  </a:lnTo>
                  <a:lnTo>
                    <a:pt x="962279" y="0"/>
                  </a:lnTo>
                  <a:close/>
                </a:path>
              </a:pathLst>
            </a:custGeom>
            <a:solidFill>
              <a:srgbClr val="6FAC4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3084068" y="4059808"/>
              <a:ext cx="971550" cy="445770"/>
            </a:xfrm>
            <a:custGeom>
              <a:avLst/>
              <a:gdLst/>
              <a:ahLst/>
              <a:cxnLst/>
              <a:rect l="l" t="t" r="r" b="b"/>
              <a:pathLst>
                <a:path w="971550" h="445770">
                  <a:moveTo>
                    <a:pt x="971423" y="0"/>
                  </a:moveTo>
                  <a:lnTo>
                    <a:pt x="962279" y="0"/>
                  </a:lnTo>
                  <a:lnTo>
                    <a:pt x="962279" y="8890"/>
                  </a:lnTo>
                  <a:lnTo>
                    <a:pt x="962279" y="438150"/>
                  </a:lnTo>
                  <a:lnTo>
                    <a:pt x="485648" y="438150"/>
                  </a:lnTo>
                  <a:lnTo>
                    <a:pt x="9144" y="438150"/>
                  </a:lnTo>
                  <a:lnTo>
                    <a:pt x="9144" y="8890"/>
                  </a:lnTo>
                  <a:lnTo>
                    <a:pt x="485648" y="8890"/>
                  </a:lnTo>
                  <a:lnTo>
                    <a:pt x="962279" y="8890"/>
                  </a:lnTo>
                  <a:lnTo>
                    <a:pt x="962279" y="0"/>
                  </a:lnTo>
                  <a:lnTo>
                    <a:pt x="485648" y="0"/>
                  </a:lnTo>
                  <a:lnTo>
                    <a:pt x="0" y="0"/>
                  </a:lnTo>
                  <a:lnTo>
                    <a:pt x="0" y="8890"/>
                  </a:lnTo>
                  <a:lnTo>
                    <a:pt x="0" y="438150"/>
                  </a:lnTo>
                  <a:lnTo>
                    <a:pt x="0" y="445770"/>
                  </a:lnTo>
                  <a:lnTo>
                    <a:pt x="485648" y="445770"/>
                  </a:lnTo>
                  <a:lnTo>
                    <a:pt x="971423" y="445770"/>
                  </a:lnTo>
                  <a:lnTo>
                    <a:pt x="971423" y="438150"/>
                  </a:lnTo>
                  <a:lnTo>
                    <a:pt x="971423" y="8890"/>
                  </a:lnTo>
                  <a:lnTo>
                    <a:pt x="971423" y="0"/>
                  </a:lnTo>
                  <a:close/>
                </a:path>
              </a:pathLst>
            </a:custGeom>
            <a:solidFill>
              <a:srgbClr val="52813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66314" y="4102455"/>
              <a:ext cx="390131" cy="336702"/>
            </a:xfrm>
            <a:prstGeom prst="rect">
              <a:avLst/>
            </a:prstGeom>
          </p:spPr>
        </p:pic>
      </p:grpSp>
      <p:sp>
        <p:nvSpPr>
          <p:cNvPr id="22" name="object 22"/>
          <p:cNvSpPr txBox="1"/>
          <p:nvPr/>
        </p:nvSpPr>
        <p:spPr>
          <a:xfrm>
            <a:off x="2896870" y="4188333"/>
            <a:ext cx="80645" cy="1555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50" dirty="0">
                <a:latin typeface="Calibri"/>
                <a:cs typeface="Calibri"/>
              </a:rPr>
              <a:t>3</a:t>
            </a:r>
            <a:endParaRPr sz="850">
              <a:latin typeface="Calibri"/>
              <a:cs typeface="Calibri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4288663" y="4059046"/>
            <a:ext cx="834390" cy="455930"/>
            <a:chOff x="4288663" y="4059046"/>
            <a:chExt cx="834390" cy="455930"/>
          </a:xfrm>
        </p:grpSpPr>
        <p:sp>
          <p:nvSpPr>
            <p:cNvPr id="24" name="object 24"/>
            <p:cNvSpPr/>
            <p:nvPr/>
          </p:nvSpPr>
          <p:spPr>
            <a:xfrm>
              <a:off x="4288663" y="4059046"/>
              <a:ext cx="834390" cy="455930"/>
            </a:xfrm>
            <a:custGeom>
              <a:avLst/>
              <a:gdLst/>
              <a:ahLst/>
              <a:cxnLst/>
              <a:rect l="l" t="t" r="r" b="b"/>
              <a:pathLst>
                <a:path w="834389" h="455929">
                  <a:moveTo>
                    <a:pt x="834390" y="0"/>
                  </a:moveTo>
                  <a:lnTo>
                    <a:pt x="829818" y="0"/>
                  </a:lnTo>
                  <a:lnTo>
                    <a:pt x="829818" y="8890"/>
                  </a:lnTo>
                  <a:lnTo>
                    <a:pt x="829818" y="445782"/>
                  </a:lnTo>
                  <a:lnTo>
                    <a:pt x="416814" y="445782"/>
                  </a:lnTo>
                  <a:lnTo>
                    <a:pt x="4572" y="445782"/>
                  </a:lnTo>
                  <a:lnTo>
                    <a:pt x="4572" y="8890"/>
                  </a:lnTo>
                  <a:lnTo>
                    <a:pt x="416814" y="8890"/>
                  </a:lnTo>
                  <a:lnTo>
                    <a:pt x="829818" y="8890"/>
                  </a:lnTo>
                  <a:lnTo>
                    <a:pt x="829818" y="0"/>
                  </a:lnTo>
                  <a:lnTo>
                    <a:pt x="416814" y="0"/>
                  </a:lnTo>
                  <a:lnTo>
                    <a:pt x="0" y="0"/>
                  </a:lnTo>
                  <a:lnTo>
                    <a:pt x="0" y="4572"/>
                  </a:lnTo>
                  <a:lnTo>
                    <a:pt x="0" y="8890"/>
                  </a:lnTo>
                  <a:lnTo>
                    <a:pt x="0" y="445782"/>
                  </a:lnTo>
                  <a:lnTo>
                    <a:pt x="0" y="450977"/>
                  </a:lnTo>
                  <a:lnTo>
                    <a:pt x="0" y="455930"/>
                  </a:lnTo>
                  <a:lnTo>
                    <a:pt x="416814" y="455930"/>
                  </a:lnTo>
                  <a:lnTo>
                    <a:pt x="834390" y="455930"/>
                  </a:lnTo>
                  <a:lnTo>
                    <a:pt x="834390" y="450977"/>
                  </a:lnTo>
                  <a:lnTo>
                    <a:pt x="834390" y="445782"/>
                  </a:lnTo>
                  <a:lnTo>
                    <a:pt x="834390" y="8890"/>
                  </a:lnTo>
                  <a:lnTo>
                    <a:pt x="834390" y="4572"/>
                  </a:lnTo>
                  <a:lnTo>
                    <a:pt x="834390" y="0"/>
                  </a:lnTo>
                  <a:close/>
                </a:path>
              </a:pathLst>
            </a:custGeom>
            <a:solidFill>
              <a:srgbClr val="52813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4293235" y="4063618"/>
              <a:ext cx="825500" cy="446405"/>
            </a:xfrm>
            <a:custGeom>
              <a:avLst/>
              <a:gdLst/>
              <a:ahLst/>
              <a:cxnLst/>
              <a:rect l="l" t="t" r="r" b="b"/>
              <a:pathLst>
                <a:path w="825500" h="446404">
                  <a:moveTo>
                    <a:pt x="825246" y="0"/>
                  </a:moveTo>
                  <a:lnTo>
                    <a:pt x="0" y="0"/>
                  </a:lnTo>
                  <a:lnTo>
                    <a:pt x="0" y="446405"/>
                  </a:lnTo>
                  <a:lnTo>
                    <a:pt x="825246" y="446405"/>
                  </a:lnTo>
                  <a:lnTo>
                    <a:pt x="825246" y="0"/>
                  </a:lnTo>
                  <a:close/>
                </a:path>
              </a:pathLst>
            </a:custGeom>
            <a:solidFill>
              <a:srgbClr val="6FAC4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4288663" y="4059046"/>
              <a:ext cx="834390" cy="455930"/>
            </a:xfrm>
            <a:custGeom>
              <a:avLst/>
              <a:gdLst/>
              <a:ahLst/>
              <a:cxnLst/>
              <a:rect l="l" t="t" r="r" b="b"/>
              <a:pathLst>
                <a:path w="834389" h="455929">
                  <a:moveTo>
                    <a:pt x="834390" y="0"/>
                  </a:moveTo>
                  <a:lnTo>
                    <a:pt x="825246" y="0"/>
                  </a:lnTo>
                  <a:lnTo>
                    <a:pt x="825246" y="8890"/>
                  </a:lnTo>
                  <a:lnTo>
                    <a:pt x="825246" y="445770"/>
                  </a:lnTo>
                  <a:lnTo>
                    <a:pt x="416814" y="445770"/>
                  </a:lnTo>
                  <a:lnTo>
                    <a:pt x="8382" y="445770"/>
                  </a:lnTo>
                  <a:lnTo>
                    <a:pt x="8382" y="8890"/>
                  </a:lnTo>
                  <a:lnTo>
                    <a:pt x="416814" y="8890"/>
                  </a:lnTo>
                  <a:lnTo>
                    <a:pt x="825246" y="8890"/>
                  </a:lnTo>
                  <a:lnTo>
                    <a:pt x="825246" y="0"/>
                  </a:lnTo>
                  <a:lnTo>
                    <a:pt x="416814" y="0"/>
                  </a:lnTo>
                  <a:lnTo>
                    <a:pt x="0" y="0"/>
                  </a:lnTo>
                  <a:lnTo>
                    <a:pt x="0" y="8890"/>
                  </a:lnTo>
                  <a:lnTo>
                    <a:pt x="0" y="445770"/>
                  </a:lnTo>
                  <a:lnTo>
                    <a:pt x="0" y="455930"/>
                  </a:lnTo>
                  <a:lnTo>
                    <a:pt x="416814" y="455930"/>
                  </a:lnTo>
                  <a:lnTo>
                    <a:pt x="834390" y="455930"/>
                  </a:lnTo>
                  <a:lnTo>
                    <a:pt x="834390" y="445770"/>
                  </a:lnTo>
                  <a:lnTo>
                    <a:pt x="834390" y="8890"/>
                  </a:lnTo>
                  <a:lnTo>
                    <a:pt x="834390" y="0"/>
                  </a:lnTo>
                  <a:close/>
                </a:path>
              </a:pathLst>
            </a:custGeom>
            <a:solidFill>
              <a:srgbClr val="52813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4450207" y="4144136"/>
            <a:ext cx="638175" cy="1555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50" spc="-5" dirty="0">
                <a:solidFill>
                  <a:srgbClr val="FFFFFF"/>
                </a:solidFill>
                <a:latin typeface="Arial MT"/>
                <a:cs typeface="Arial MT"/>
              </a:rPr>
              <a:t>CI</a:t>
            </a:r>
            <a:r>
              <a:rPr sz="8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850" spc="-5" dirty="0">
                <a:solidFill>
                  <a:srgbClr val="FFFFFF"/>
                </a:solidFill>
                <a:latin typeface="Arial MT"/>
                <a:cs typeface="Arial MT"/>
              </a:rPr>
              <a:t>polls</a:t>
            </a:r>
            <a:r>
              <a:rPr sz="8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850" spc="-5" dirty="0">
                <a:solidFill>
                  <a:srgbClr val="FFFFFF"/>
                </a:solidFill>
                <a:latin typeface="Arial MT"/>
                <a:cs typeface="Arial MT"/>
              </a:rPr>
              <a:t>VCS</a:t>
            </a:r>
            <a:endParaRPr sz="850">
              <a:latin typeface="Arial MT"/>
              <a:cs typeface="Arial MT"/>
            </a:endParaRPr>
          </a:p>
        </p:txBody>
      </p:sp>
      <p:pic>
        <p:nvPicPr>
          <p:cNvPr id="28" name="object 2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992498" y="4114393"/>
            <a:ext cx="362699" cy="335178"/>
          </a:xfrm>
          <a:prstGeom prst="rect">
            <a:avLst/>
          </a:prstGeom>
        </p:spPr>
      </p:pic>
      <p:sp>
        <p:nvSpPr>
          <p:cNvPr id="29" name="object 29"/>
          <p:cNvSpPr txBox="1"/>
          <p:nvPr/>
        </p:nvSpPr>
        <p:spPr>
          <a:xfrm>
            <a:off x="3255390" y="4078605"/>
            <a:ext cx="972185" cy="407034"/>
          </a:xfrm>
          <a:prstGeom prst="rect">
            <a:avLst/>
          </a:prstGeom>
        </p:spPr>
        <p:txBody>
          <a:bodyPr vert="horz" wrap="square" lIns="0" tIns="20955" rIns="0" bIns="0" rtlCol="0">
            <a:spAutoFit/>
          </a:bodyPr>
          <a:lstStyle/>
          <a:p>
            <a:pPr marL="20320" marR="5080" indent="-7620">
              <a:lnSpc>
                <a:spcPts val="980"/>
              </a:lnSpc>
              <a:spcBef>
                <a:spcPts val="165"/>
              </a:spcBef>
              <a:tabLst>
                <a:tab pos="903605" algn="l"/>
              </a:tabLst>
            </a:pPr>
            <a:r>
              <a:rPr sz="850" spc="-5" dirty="0">
                <a:solidFill>
                  <a:srgbClr val="FFFFFF"/>
                </a:solidFill>
                <a:latin typeface="Arial MT"/>
                <a:cs typeface="Arial MT"/>
              </a:rPr>
              <a:t>Commit code </a:t>
            </a:r>
            <a:r>
              <a:rPr sz="850" dirty="0">
                <a:solidFill>
                  <a:srgbClr val="FFFFFF"/>
                </a:solidFill>
                <a:latin typeface="Arial MT"/>
                <a:cs typeface="Arial MT"/>
              </a:rPr>
              <a:t>to </a:t>
            </a:r>
            <a:r>
              <a:rPr sz="85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850" spc="-5" dirty="0">
                <a:solidFill>
                  <a:srgbClr val="FFFFFF"/>
                </a:solidFill>
                <a:latin typeface="Arial MT"/>
                <a:cs typeface="Arial MT"/>
              </a:rPr>
              <a:t>V</a:t>
            </a:r>
            <a:r>
              <a:rPr sz="850" spc="-10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850" dirty="0">
                <a:solidFill>
                  <a:srgbClr val="FFFFFF"/>
                </a:solidFill>
                <a:latin typeface="Arial MT"/>
                <a:cs typeface="Arial MT"/>
              </a:rPr>
              <a:t>r</a:t>
            </a:r>
            <a:r>
              <a:rPr sz="850" spc="5" dirty="0">
                <a:solidFill>
                  <a:srgbClr val="FFFFFF"/>
                </a:solidFill>
                <a:latin typeface="Arial MT"/>
                <a:cs typeface="Arial MT"/>
              </a:rPr>
              <a:t>s</a:t>
            </a:r>
            <a:r>
              <a:rPr sz="850" dirty="0">
                <a:solidFill>
                  <a:srgbClr val="FFFFFF"/>
                </a:solidFill>
                <a:latin typeface="Arial MT"/>
                <a:cs typeface="Arial MT"/>
              </a:rPr>
              <a:t>i</a:t>
            </a:r>
            <a:r>
              <a:rPr sz="850" spc="-10" dirty="0">
                <a:solidFill>
                  <a:srgbClr val="FFFFFF"/>
                </a:solidFill>
                <a:latin typeface="Arial MT"/>
                <a:cs typeface="Arial MT"/>
              </a:rPr>
              <a:t>o</a:t>
            </a:r>
            <a:r>
              <a:rPr sz="850" dirty="0">
                <a:solidFill>
                  <a:srgbClr val="FFFFFF"/>
                </a:solidFill>
                <a:latin typeface="Arial MT"/>
                <a:cs typeface="Arial MT"/>
              </a:rPr>
              <a:t>n</a:t>
            </a:r>
            <a:r>
              <a:rPr sz="850" spc="-5" dirty="0">
                <a:solidFill>
                  <a:srgbClr val="FFFFFF"/>
                </a:solidFill>
                <a:latin typeface="Arial MT"/>
                <a:cs typeface="Arial MT"/>
              </a:rPr>
              <a:t> C</a:t>
            </a:r>
            <a:r>
              <a:rPr sz="850" spc="-10" dirty="0">
                <a:solidFill>
                  <a:srgbClr val="FFFFFF"/>
                </a:solidFill>
                <a:latin typeface="Arial MT"/>
                <a:cs typeface="Arial MT"/>
              </a:rPr>
              <a:t>on</a:t>
            </a:r>
            <a:r>
              <a:rPr sz="850" dirty="0">
                <a:solidFill>
                  <a:srgbClr val="FFFFFF"/>
                </a:solidFill>
                <a:latin typeface="Arial MT"/>
                <a:cs typeface="Arial MT"/>
              </a:rPr>
              <a:t>tr</a:t>
            </a:r>
            <a:r>
              <a:rPr sz="850" spc="-10" dirty="0">
                <a:solidFill>
                  <a:srgbClr val="FFFFFF"/>
                </a:solidFill>
                <a:latin typeface="Arial MT"/>
                <a:cs typeface="Arial MT"/>
              </a:rPr>
              <a:t>o</a:t>
            </a:r>
            <a:r>
              <a:rPr sz="850" dirty="0">
                <a:solidFill>
                  <a:srgbClr val="FFFFFF"/>
                </a:solidFill>
                <a:latin typeface="Arial MT"/>
                <a:cs typeface="Arial MT"/>
              </a:rPr>
              <a:t>l	</a:t>
            </a:r>
            <a:r>
              <a:rPr sz="850" dirty="0">
                <a:latin typeface="Calibri"/>
                <a:cs typeface="Calibri"/>
              </a:rPr>
              <a:t>5</a:t>
            </a:r>
            <a:endParaRPr sz="850">
              <a:latin typeface="Calibri"/>
              <a:cs typeface="Calibri"/>
            </a:endParaRPr>
          </a:p>
          <a:p>
            <a:pPr marL="169545">
              <a:lnSpc>
                <a:spcPts val="975"/>
              </a:lnSpc>
            </a:pPr>
            <a:r>
              <a:rPr sz="850" spc="-5" dirty="0">
                <a:solidFill>
                  <a:srgbClr val="FFFFFF"/>
                </a:solidFill>
                <a:latin typeface="Arial MT"/>
                <a:cs typeface="Arial MT"/>
              </a:rPr>
              <a:t>System</a:t>
            </a:r>
            <a:endParaRPr sz="850">
              <a:latin typeface="Arial MT"/>
              <a:cs typeface="Arial MT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5311266" y="3749675"/>
            <a:ext cx="1085850" cy="910590"/>
            <a:chOff x="5311266" y="3749675"/>
            <a:chExt cx="1085850" cy="910590"/>
          </a:xfrm>
        </p:grpSpPr>
        <p:sp>
          <p:nvSpPr>
            <p:cNvPr id="31" name="object 31"/>
            <p:cNvSpPr/>
            <p:nvPr/>
          </p:nvSpPr>
          <p:spPr>
            <a:xfrm>
              <a:off x="5311267" y="3749674"/>
              <a:ext cx="1085850" cy="910590"/>
            </a:xfrm>
            <a:custGeom>
              <a:avLst/>
              <a:gdLst/>
              <a:ahLst/>
              <a:cxnLst/>
              <a:rect l="l" t="t" r="r" b="b"/>
              <a:pathLst>
                <a:path w="1085850" h="910589">
                  <a:moveTo>
                    <a:pt x="4572" y="8890"/>
                  </a:moveTo>
                  <a:lnTo>
                    <a:pt x="0" y="8890"/>
                  </a:lnTo>
                  <a:lnTo>
                    <a:pt x="0" y="901700"/>
                  </a:lnTo>
                  <a:lnTo>
                    <a:pt x="4572" y="901700"/>
                  </a:lnTo>
                  <a:lnTo>
                    <a:pt x="4572" y="8890"/>
                  </a:lnTo>
                  <a:close/>
                </a:path>
                <a:path w="1085850" h="910589">
                  <a:moveTo>
                    <a:pt x="1085850" y="906526"/>
                  </a:moveTo>
                  <a:lnTo>
                    <a:pt x="543306" y="906526"/>
                  </a:lnTo>
                  <a:lnTo>
                    <a:pt x="0" y="906526"/>
                  </a:lnTo>
                  <a:lnTo>
                    <a:pt x="0" y="910590"/>
                  </a:lnTo>
                  <a:lnTo>
                    <a:pt x="543306" y="910590"/>
                  </a:lnTo>
                  <a:lnTo>
                    <a:pt x="1085850" y="910590"/>
                  </a:lnTo>
                  <a:lnTo>
                    <a:pt x="1085850" y="906526"/>
                  </a:lnTo>
                  <a:close/>
                </a:path>
                <a:path w="1085850" h="910589">
                  <a:moveTo>
                    <a:pt x="1085850" y="8890"/>
                  </a:moveTo>
                  <a:lnTo>
                    <a:pt x="1082027" y="8890"/>
                  </a:lnTo>
                  <a:lnTo>
                    <a:pt x="1082027" y="901700"/>
                  </a:lnTo>
                  <a:lnTo>
                    <a:pt x="1085850" y="901700"/>
                  </a:lnTo>
                  <a:lnTo>
                    <a:pt x="1085850" y="8890"/>
                  </a:lnTo>
                  <a:close/>
                </a:path>
                <a:path w="1085850" h="910589">
                  <a:moveTo>
                    <a:pt x="1085850" y="0"/>
                  </a:moveTo>
                  <a:lnTo>
                    <a:pt x="543306" y="0"/>
                  </a:lnTo>
                  <a:lnTo>
                    <a:pt x="0" y="0"/>
                  </a:lnTo>
                  <a:lnTo>
                    <a:pt x="0" y="4572"/>
                  </a:lnTo>
                  <a:lnTo>
                    <a:pt x="543306" y="4572"/>
                  </a:lnTo>
                  <a:lnTo>
                    <a:pt x="1085850" y="4572"/>
                  </a:lnTo>
                  <a:lnTo>
                    <a:pt x="1085850" y="0"/>
                  </a:lnTo>
                  <a:close/>
                </a:path>
              </a:pathLst>
            </a:custGeom>
            <a:solidFill>
              <a:srgbClr val="52813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5315838" y="3754247"/>
              <a:ext cx="1077595" cy="902335"/>
            </a:xfrm>
            <a:custGeom>
              <a:avLst/>
              <a:gdLst/>
              <a:ahLst/>
              <a:cxnLst/>
              <a:rect l="l" t="t" r="r" b="b"/>
              <a:pathLst>
                <a:path w="1077595" h="902335">
                  <a:moveTo>
                    <a:pt x="1077468" y="0"/>
                  </a:moveTo>
                  <a:lnTo>
                    <a:pt x="0" y="0"/>
                  </a:lnTo>
                  <a:lnTo>
                    <a:pt x="0" y="901954"/>
                  </a:lnTo>
                  <a:lnTo>
                    <a:pt x="1077468" y="901954"/>
                  </a:lnTo>
                  <a:lnTo>
                    <a:pt x="1077468" y="0"/>
                  </a:lnTo>
                  <a:close/>
                </a:path>
              </a:pathLst>
            </a:custGeom>
            <a:solidFill>
              <a:srgbClr val="6FAC4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5311267" y="3749674"/>
              <a:ext cx="1085850" cy="910590"/>
            </a:xfrm>
            <a:custGeom>
              <a:avLst/>
              <a:gdLst/>
              <a:ahLst/>
              <a:cxnLst/>
              <a:rect l="l" t="t" r="r" b="b"/>
              <a:pathLst>
                <a:path w="1085850" h="910589">
                  <a:moveTo>
                    <a:pt x="1085850" y="0"/>
                  </a:moveTo>
                  <a:lnTo>
                    <a:pt x="1077468" y="0"/>
                  </a:lnTo>
                  <a:lnTo>
                    <a:pt x="1077468" y="8890"/>
                  </a:lnTo>
                  <a:lnTo>
                    <a:pt x="1077468" y="901700"/>
                  </a:lnTo>
                  <a:lnTo>
                    <a:pt x="543306" y="901700"/>
                  </a:lnTo>
                  <a:lnTo>
                    <a:pt x="9144" y="901700"/>
                  </a:lnTo>
                  <a:lnTo>
                    <a:pt x="9144" y="8890"/>
                  </a:lnTo>
                  <a:lnTo>
                    <a:pt x="543306" y="8890"/>
                  </a:lnTo>
                  <a:lnTo>
                    <a:pt x="1077468" y="8890"/>
                  </a:lnTo>
                  <a:lnTo>
                    <a:pt x="1077468" y="0"/>
                  </a:lnTo>
                  <a:lnTo>
                    <a:pt x="543306" y="0"/>
                  </a:lnTo>
                  <a:lnTo>
                    <a:pt x="0" y="0"/>
                  </a:lnTo>
                  <a:lnTo>
                    <a:pt x="0" y="8890"/>
                  </a:lnTo>
                  <a:lnTo>
                    <a:pt x="0" y="901700"/>
                  </a:lnTo>
                  <a:lnTo>
                    <a:pt x="0" y="910590"/>
                  </a:lnTo>
                  <a:lnTo>
                    <a:pt x="543306" y="910590"/>
                  </a:lnTo>
                  <a:lnTo>
                    <a:pt x="1085850" y="910590"/>
                  </a:lnTo>
                  <a:lnTo>
                    <a:pt x="1085850" y="901700"/>
                  </a:lnTo>
                  <a:lnTo>
                    <a:pt x="1085850" y="8890"/>
                  </a:lnTo>
                  <a:lnTo>
                    <a:pt x="1085850" y="0"/>
                  </a:lnTo>
                  <a:close/>
                </a:path>
              </a:pathLst>
            </a:custGeom>
            <a:solidFill>
              <a:srgbClr val="52813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5543169" y="3811651"/>
            <a:ext cx="786765" cy="2806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000"/>
              </a:lnSpc>
              <a:spcBef>
                <a:spcPts val="100"/>
              </a:spcBef>
            </a:pPr>
            <a:r>
              <a:rPr sz="850" spc="-5" dirty="0">
                <a:solidFill>
                  <a:srgbClr val="FFFFFF"/>
                </a:solidFill>
                <a:latin typeface="Arial MT"/>
                <a:cs typeface="Arial MT"/>
              </a:rPr>
              <a:t>Automated</a:t>
            </a:r>
            <a:r>
              <a:rPr sz="85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850" spc="-5" dirty="0">
                <a:solidFill>
                  <a:srgbClr val="FFFFFF"/>
                </a:solidFill>
                <a:latin typeface="Arial MT"/>
                <a:cs typeface="Arial MT"/>
              </a:rPr>
              <a:t>Test</a:t>
            </a:r>
            <a:endParaRPr sz="850">
              <a:latin typeface="Arial MT"/>
              <a:cs typeface="Arial MT"/>
            </a:endParaRPr>
          </a:p>
          <a:p>
            <a:pPr marL="165100">
              <a:lnSpc>
                <a:spcPts val="1000"/>
              </a:lnSpc>
            </a:pPr>
            <a:r>
              <a:rPr sz="850" spc="-5" dirty="0">
                <a:solidFill>
                  <a:srgbClr val="FFFFFF"/>
                </a:solidFill>
                <a:latin typeface="Arial MT"/>
                <a:cs typeface="Arial MT"/>
              </a:rPr>
              <a:t>Staging</a:t>
            </a:r>
            <a:endParaRPr sz="850">
              <a:latin typeface="Arial MT"/>
              <a:cs typeface="Arial MT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5432425" y="4114419"/>
            <a:ext cx="344170" cy="172720"/>
          </a:xfrm>
          <a:prstGeom prst="rect">
            <a:avLst/>
          </a:prstGeom>
          <a:solidFill>
            <a:srgbClr val="6FAC45"/>
          </a:solidFill>
          <a:ln w="9143">
            <a:solidFill>
              <a:srgbClr val="FFFFFF"/>
            </a:solidFill>
          </a:ln>
        </p:spPr>
        <p:txBody>
          <a:bodyPr vert="horz" wrap="square" lIns="0" tIns="41275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325"/>
              </a:spcBef>
            </a:pPr>
            <a:r>
              <a:rPr sz="750" spc="-5" dirty="0">
                <a:solidFill>
                  <a:srgbClr val="FFFFFF"/>
                </a:solidFill>
                <a:latin typeface="Calibri"/>
                <a:cs typeface="Calibri"/>
              </a:rPr>
              <a:t>UAT</a:t>
            </a:r>
            <a:endParaRPr sz="750">
              <a:latin typeface="Calibri"/>
              <a:cs typeface="Calibri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5907913" y="4121277"/>
            <a:ext cx="415925" cy="176530"/>
          </a:xfrm>
          <a:prstGeom prst="rect">
            <a:avLst/>
          </a:prstGeom>
          <a:ln w="8382">
            <a:solidFill>
              <a:srgbClr val="FFFFFF"/>
            </a:solidFill>
          </a:ln>
        </p:spPr>
        <p:txBody>
          <a:bodyPr vert="horz" wrap="square" lIns="0" tIns="43815" rIns="0" bIns="0" rtlCol="0">
            <a:spAutoFit/>
          </a:bodyPr>
          <a:lstStyle/>
          <a:p>
            <a:pPr marL="135255">
              <a:lnSpc>
                <a:spcPct val="100000"/>
              </a:lnSpc>
              <a:spcBef>
                <a:spcPts val="345"/>
              </a:spcBef>
            </a:pPr>
            <a:r>
              <a:rPr sz="750" spc="-5" dirty="0">
                <a:solidFill>
                  <a:srgbClr val="FFFFFF"/>
                </a:solidFill>
                <a:latin typeface="Calibri"/>
                <a:cs typeface="Calibri"/>
              </a:rPr>
              <a:t>SAT</a:t>
            </a:r>
            <a:endParaRPr sz="750">
              <a:latin typeface="Calibri"/>
              <a:cs typeface="Calibri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5425567" y="4343907"/>
            <a:ext cx="971550" cy="271780"/>
          </a:xfrm>
          <a:custGeom>
            <a:avLst/>
            <a:gdLst/>
            <a:ahLst/>
            <a:cxnLst/>
            <a:rect l="l" t="t" r="r" b="b"/>
            <a:pathLst>
              <a:path w="971550" h="271779">
                <a:moveTo>
                  <a:pt x="971550" y="0"/>
                </a:moveTo>
                <a:lnTo>
                  <a:pt x="963168" y="0"/>
                </a:lnTo>
                <a:lnTo>
                  <a:pt x="963168" y="8890"/>
                </a:lnTo>
                <a:lnTo>
                  <a:pt x="963168" y="264160"/>
                </a:lnTo>
                <a:lnTo>
                  <a:pt x="486156" y="264160"/>
                </a:lnTo>
                <a:lnTo>
                  <a:pt x="9144" y="264160"/>
                </a:lnTo>
                <a:lnTo>
                  <a:pt x="9144" y="8890"/>
                </a:lnTo>
                <a:lnTo>
                  <a:pt x="486156" y="8890"/>
                </a:lnTo>
                <a:lnTo>
                  <a:pt x="963168" y="8890"/>
                </a:lnTo>
                <a:lnTo>
                  <a:pt x="963168" y="0"/>
                </a:lnTo>
                <a:lnTo>
                  <a:pt x="486156" y="0"/>
                </a:lnTo>
                <a:lnTo>
                  <a:pt x="0" y="0"/>
                </a:lnTo>
                <a:lnTo>
                  <a:pt x="0" y="8890"/>
                </a:lnTo>
                <a:lnTo>
                  <a:pt x="0" y="264160"/>
                </a:lnTo>
                <a:lnTo>
                  <a:pt x="0" y="271780"/>
                </a:lnTo>
                <a:lnTo>
                  <a:pt x="486156" y="271780"/>
                </a:lnTo>
                <a:lnTo>
                  <a:pt x="971550" y="271780"/>
                </a:lnTo>
                <a:lnTo>
                  <a:pt x="971550" y="264160"/>
                </a:lnTo>
                <a:lnTo>
                  <a:pt x="971550" y="8890"/>
                </a:lnTo>
                <a:lnTo>
                  <a:pt x="97155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5434710" y="4363592"/>
            <a:ext cx="954405" cy="2565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85725" marR="77470" indent="133985">
              <a:lnSpc>
                <a:spcPct val="101299"/>
              </a:lnSpc>
              <a:spcBef>
                <a:spcPts val="95"/>
              </a:spcBef>
            </a:pPr>
            <a:r>
              <a:rPr sz="750" spc="-5" dirty="0">
                <a:solidFill>
                  <a:srgbClr val="FFFFFF"/>
                </a:solidFill>
                <a:latin typeface="Calibri"/>
                <a:cs typeface="Calibri"/>
              </a:rPr>
              <a:t>Security</a:t>
            </a:r>
            <a:r>
              <a:rPr sz="750" dirty="0">
                <a:solidFill>
                  <a:srgbClr val="FFFFFF"/>
                </a:solidFill>
                <a:latin typeface="Calibri"/>
                <a:cs typeface="Calibri"/>
              </a:rPr>
              <a:t> Scan </a:t>
            </a:r>
            <a:r>
              <a:rPr sz="75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FFFFFF"/>
                </a:solidFill>
                <a:latin typeface="Calibri"/>
                <a:cs typeface="Calibri"/>
              </a:rPr>
              <a:t>Perf.</a:t>
            </a:r>
            <a:r>
              <a:rPr sz="75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750" dirty="0">
                <a:solidFill>
                  <a:srgbClr val="FFFFFF"/>
                </a:solidFill>
                <a:latin typeface="Calibri"/>
                <a:cs typeface="Calibri"/>
              </a:rPr>
              <a:t>&amp;</a:t>
            </a:r>
            <a:r>
              <a:rPr sz="75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750" spc="-5" dirty="0">
                <a:solidFill>
                  <a:srgbClr val="FFFFFF"/>
                </a:solidFill>
                <a:latin typeface="Calibri"/>
                <a:cs typeface="Calibri"/>
              </a:rPr>
              <a:t>Load</a:t>
            </a:r>
            <a:r>
              <a:rPr sz="75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750" spc="-5" dirty="0">
                <a:solidFill>
                  <a:srgbClr val="FFFFFF"/>
                </a:solidFill>
                <a:latin typeface="Calibri"/>
                <a:cs typeface="Calibri"/>
              </a:rPr>
              <a:t>Testing</a:t>
            </a:r>
            <a:endParaRPr sz="750">
              <a:latin typeface="Calibri"/>
              <a:cs typeface="Calibri"/>
            </a:endParaRPr>
          </a:p>
        </p:txBody>
      </p:sp>
      <p:pic>
        <p:nvPicPr>
          <p:cNvPr id="39" name="object 3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030851" y="4105249"/>
            <a:ext cx="344411" cy="338226"/>
          </a:xfrm>
          <a:prstGeom prst="rect">
            <a:avLst/>
          </a:prstGeom>
        </p:spPr>
      </p:pic>
      <p:sp>
        <p:nvSpPr>
          <p:cNvPr id="40" name="object 40"/>
          <p:cNvSpPr txBox="1"/>
          <p:nvPr/>
        </p:nvSpPr>
        <p:spPr>
          <a:xfrm>
            <a:off x="4334890" y="4270629"/>
            <a:ext cx="908685" cy="1555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850" spc="-10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8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850" spc="-5" dirty="0">
                <a:solidFill>
                  <a:srgbClr val="FFFFFF"/>
                </a:solidFill>
                <a:latin typeface="Arial MT"/>
                <a:cs typeface="Arial MT"/>
              </a:rPr>
              <a:t>creates</a:t>
            </a:r>
            <a:r>
              <a:rPr sz="85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850" dirty="0">
                <a:solidFill>
                  <a:srgbClr val="FFFFFF"/>
                </a:solidFill>
                <a:latin typeface="Arial MT"/>
                <a:cs typeface="Arial MT"/>
              </a:rPr>
              <a:t>Buil</a:t>
            </a:r>
            <a:r>
              <a:rPr sz="1275" baseline="32679" dirty="0">
                <a:latin typeface="Calibri"/>
                <a:cs typeface="Calibri"/>
              </a:rPr>
              <a:t>7</a:t>
            </a:r>
            <a:endParaRPr sz="1275" baseline="32679">
              <a:latin typeface="Calibri"/>
              <a:cs typeface="Calibri"/>
            </a:endParaRPr>
          </a:p>
        </p:txBody>
      </p:sp>
      <p:pic>
        <p:nvPicPr>
          <p:cNvPr id="41" name="object 4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417570" y="4538903"/>
            <a:ext cx="335267" cy="603326"/>
          </a:xfrm>
          <a:prstGeom prst="rect">
            <a:avLst/>
          </a:prstGeom>
        </p:spPr>
      </p:pic>
      <p:sp>
        <p:nvSpPr>
          <p:cNvPr id="42" name="object 42"/>
          <p:cNvSpPr txBox="1"/>
          <p:nvPr/>
        </p:nvSpPr>
        <p:spPr>
          <a:xfrm>
            <a:off x="3541903" y="4669916"/>
            <a:ext cx="80645" cy="1555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50" dirty="0">
                <a:latin typeface="Calibri"/>
                <a:cs typeface="Calibri"/>
              </a:rPr>
              <a:t>4</a:t>
            </a:r>
            <a:endParaRPr sz="850">
              <a:latin typeface="Calibri"/>
              <a:cs typeface="Calibri"/>
            </a:endParaRPr>
          </a:p>
        </p:txBody>
      </p:sp>
      <p:pic>
        <p:nvPicPr>
          <p:cNvPr id="43" name="object 43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4584319" y="4542713"/>
            <a:ext cx="292684" cy="601040"/>
          </a:xfrm>
          <a:prstGeom prst="rect">
            <a:avLst/>
          </a:prstGeom>
        </p:spPr>
      </p:pic>
      <p:sp>
        <p:nvSpPr>
          <p:cNvPr id="44" name="object 44"/>
          <p:cNvSpPr txBox="1"/>
          <p:nvPr/>
        </p:nvSpPr>
        <p:spPr>
          <a:xfrm>
            <a:off x="4689475" y="4755260"/>
            <a:ext cx="80645" cy="1555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50" dirty="0">
                <a:latin typeface="Calibri"/>
                <a:cs typeface="Calibri"/>
              </a:rPr>
              <a:t>6</a:t>
            </a:r>
            <a:endParaRPr sz="850">
              <a:latin typeface="Calibri"/>
              <a:cs typeface="Calibri"/>
            </a:endParaRPr>
          </a:p>
        </p:txBody>
      </p:sp>
      <p:grpSp>
        <p:nvGrpSpPr>
          <p:cNvPr id="45" name="object 45"/>
          <p:cNvGrpSpPr/>
          <p:nvPr/>
        </p:nvGrpSpPr>
        <p:grpSpPr>
          <a:xfrm>
            <a:off x="6576948" y="4088765"/>
            <a:ext cx="471805" cy="427990"/>
            <a:chOff x="6576948" y="4088765"/>
            <a:chExt cx="471805" cy="427990"/>
          </a:xfrm>
        </p:grpSpPr>
        <p:sp>
          <p:nvSpPr>
            <p:cNvPr id="46" name="object 46"/>
            <p:cNvSpPr/>
            <p:nvPr/>
          </p:nvSpPr>
          <p:spPr>
            <a:xfrm>
              <a:off x="6576949" y="4088764"/>
              <a:ext cx="471805" cy="427990"/>
            </a:xfrm>
            <a:custGeom>
              <a:avLst/>
              <a:gdLst/>
              <a:ahLst/>
              <a:cxnLst/>
              <a:rect l="l" t="t" r="r" b="b"/>
              <a:pathLst>
                <a:path w="471804" h="427989">
                  <a:moveTo>
                    <a:pt x="471678" y="0"/>
                  </a:moveTo>
                  <a:lnTo>
                    <a:pt x="467868" y="0"/>
                  </a:lnTo>
                  <a:lnTo>
                    <a:pt x="467868" y="8890"/>
                  </a:lnTo>
                  <a:lnTo>
                    <a:pt x="467868" y="419100"/>
                  </a:lnTo>
                  <a:lnTo>
                    <a:pt x="236220" y="419100"/>
                  </a:lnTo>
                  <a:lnTo>
                    <a:pt x="4572" y="419100"/>
                  </a:lnTo>
                  <a:lnTo>
                    <a:pt x="4572" y="8890"/>
                  </a:lnTo>
                  <a:lnTo>
                    <a:pt x="236220" y="8890"/>
                  </a:lnTo>
                  <a:lnTo>
                    <a:pt x="467868" y="8890"/>
                  </a:lnTo>
                  <a:lnTo>
                    <a:pt x="467868" y="0"/>
                  </a:lnTo>
                  <a:lnTo>
                    <a:pt x="236220" y="0"/>
                  </a:lnTo>
                  <a:lnTo>
                    <a:pt x="0" y="0"/>
                  </a:lnTo>
                  <a:lnTo>
                    <a:pt x="0" y="4572"/>
                  </a:lnTo>
                  <a:lnTo>
                    <a:pt x="0" y="8890"/>
                  </a:lnTo>
                  <a:lnTo>
                    <a:pt x="0" y="419100"/>
                  </a:lnTo>
                  <a:lnTo>
                    <a:pt x="0" y="423545"/>
                  </a:lnTo>
                  <a:lnTo>
                    <a:pt x="0" y="427990"/>
                  </a:lnTo>
                  <a:lnTo>
                    <a:pt x="236220" y="427990"/>
                  </a:lnTo>
                  <a:lnTo>
                    <a:pt x="471678" y="427990"/>
                  </a:lnTo>
                  <a:lnTo>
                    <a:pt x="471678" y="423545"/>
                  </a:lnTo>
                  <a:lnTo>
                    <a:pt x="471678" y="419100"/>
                  </a:lnTo>
                  <a:lnTo>
                    <a:pt x="471678" y="8890"/>
                  </a:lnTo>
                  <a:lnTo>
                    <a:pt x="471678" y="4572"/>
                  </a:lnTo>
                  <a:lnTo>
                    <a:pt x="471678" y="0"/>
                  </a:lnTo>
                  <a:close/>
                </a:path>
              </a:pathLst>
            </a:custGeom>
            <a:solidFill>
              <a:srgbClr val="52813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6581520" y="4093337"/>
              <a:ext cx="463550" cy="419100"/>
            </a:xfrm>
            <a:custGeom>
              <a:avLst/>
              <a:gdLst/>
              <a:ahLst/>
              <a:cxnLst/>
              <a:rect l="l" t="t" r="r" b="b"/>
              <a:pathLst>
                <a:path w="463550" h="419100">
                  <a:moveTo>
                    <a:pt x="463295" y="0"/>
                  </a:moveTo>
                  <a:lnTo>
                    <a:pt x="0" y="0"/>
                  </a:lnTo>
                  <a:lnTo>
                    <a:pt x="0" y="418973"/>
                  </a:lnTo>
                  <a:lnTo>
                    <a:pt x="463295" y="418973"/>
                  </a:lnTo>
                  <a:lnTo>
                    <a:pt x="463295" y="0"/>
                  </a:lnTo>
                  <a:close/>
                </a:path>
              </a:pathLst>
            </a:custGeom>
            <a:solidFill>
              <a:srgbClr val="6FAC4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6576949" y="4088764"/>
              <a:ext cx="471805" cy="427990"/>
            </a:xfrm>
            <a:custGeom>
              <a:avLst/>
              <a:gdLst/>
              <a:ahLst/>
              <a:cxnLst/>
              <a:rect l="l" t="t" r="r" b="b"/>
              <a:pathLst>
                <a:path w="471804" h="427989">
                  <a:moveTo>
                    <a:pt x="471678" y="0"/>
                  </a:moveTo>
                  <a:lnTo>
                    <a:pt x="463296" y="0"/>
                  </a:lnTo>
                  <a:lnTo>
                    <a:pt x="463296" y="8890"/>
                  </a:lnTo>
                  <a:lnTo>
                    <a:pt x="463296" y="419100"/>
                  </a:lnTo>
                  <a:lnTo>
                    <a:pt x="236220" y="419100"/>
                  </a:lnTo>
                  <a:lnTo>
                    <a:pt x="9144" y="419100"/>
                  </a:lnTo>
                  <a:lnTo>
                    <a:pt x="9144" y="8890"/>
                  </a:lnTo>
                  <a:lnTo>
                    <a:pt x="236220" y="8890"/>
                  </a:lnTo>
                  <a:lnTo>
                    <a:pt x="463296" y="8890"/>
                  </a:lnTo>
                  <a:lnTo>
                    <a:pt x="463296" y="0"/>
                  </a:lnTo>
                  <a:lnTo>
                    <a:pt x="236220" y="0"/>
                  </a:lnTo>
                  <a:lnTo>
                    <a:pt x="0" y="0"/>
                  </a:lnTo>
                  <a:lnTo>
                    <a:pt x="0" y="8890"/>
                  </a:lnTo>
                  <a:lnTo>
                    <a:pt x="0" y="419100"/>
                  </a:lnTo>
                  <a:lnTo>
                    <a:pt x="0" y="427990"/>
                  </a:lnTo>
                  <a:lnTo>
                    <a:pt x="236220" y="427990"/>
                  </a:lnTo>
                  <a:lnTo>
                    <a:pt x="471678" y="427990"/>
                  </a:lnTo>
                  <a:lnTo>
                    <a:pt x="471678" y="419100"/>
                  </a:lnTo>
                  <a:lnTo>
                    <a:pt x="471678" y="8890"/>
                  </a:lnTo>
                  <a:lnTo>
                    <a:pt x="471678" y="0"/>
                  </a:lnTo>
                  <a:close/>
                </a:path>
              </a:pathLst>
            </a:custGeom>
            <a:solidFill>
              <a:srgbClr val="52813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9" name="object 49"/>
          <p:cNvSpPr txBox="1"/>
          <p:nvPr/>
        </p:nvSpPr>
        <p:spPr>
          <a:xfrm>
            <a:off x="6581520" y="4223385"/>
            <a:ext cx="468630" cy="1555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3025">
              <a:lnSpc>
                <a:spcPct val="100000"/>
              </a:lnSpc>
              <a:spcBef>
                <a:spcPts val="100"/>
              </a:spcBef>
            </a:pPr>
            <a:r>
              <a:rPr sz="850" spc="-5" dirty="0">
                <a:solidFill>
                  <a:srgbClr val="FFFFFF"/>
                </a:solidFill>
                <a:latin typeface="Arial MT"/>
                <a:cs typeface="Arial MT"/>
              </a:rPr>
              <a:t>R</a:t>
            </a:r>
            <a:r>
              <a:rPr sz="850" spc="-10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850" dirty="0">
                <a:solidFill>
                  <a:srgbClr val="FFFFFF"/>
                </a:solidFill>
                <a:latin typeface="Arial MT"/>
                <a:cs typeface="Arial MT"/>
              </a:rPr>
              <a:t>l</a:t>
            </a:r>
            <a:r>
              <a:rPr sz="850" spc="-10" dirty="0">
                <a:solidFill>
                  <a:srgbClr val="FFFFFF"/>
                </a:solidFill>
                <a:latin typeface="Arial MT"/>
                <a:cs typeface="Arial MT"/>
              </a:rPr>
              <a:t>ea</a:t>
            </a:r>
            <a:r>
              <a:rPr sz="850" spc="5" dirty="0">
                <a:solidFill>
                  <a:srgbClr val="FFFFFF"/>
                </a:solidFill>
                <a:latin typeface="Arial MT"/>
                <a:cs typeface="Arial MT"/>
              </a:rPr>
              <a:t>s</a:t>
            </a:r>
            <a:r>
              <a:rPr sz="850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endParaRPr sz="850">
              <a:latin typeface="Arial MT"/>
              <a:cs typeface="Arial MT"/>
            </a:endParaRPr>
          </a:p>
        </p:txBody>
      </p:sp>
      <p:pic>
        <p:nvPicPr>
          <p:cNvPr id="50" name="object 50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5762370" y="4655464"/>
            <a:ext cx="292684" cy="528675"/>
          </a:xfrm>
          <a:prstGeom prst="rect">
            <a:avLst/>
          </a:prstGeom>
        </p:spPr>
      </p:pic>
      <p:sp>
        <p:nvSpPr>
          <p:cNvPr id="51" name="object 51"/>
          <p:cNvSpPr txBox="1"/>
          <p:nvPr/>
        </p:nvSpPr>
        <p:spPr>
          <a:xfrm>
            <a:off x="5869304" y="4828413"/>
            <a:ext cx="80645" cy="1555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50" dirty="0">
                <a:latin typeface="Calibri"/>
                <a:cs typeface="Calibri"/>
              </a:rPr>
              <a:t>8</a:t>
            </a:r>
            <a:endParaRPr sz="850">
              <a:latin typeface="Calibri"/>
              <a:cs typeface="Calibri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1256779" y="3478529"/>
            <a:ext cx="5558790" cy="615315"/>
          </a:xfrm>
          <a:custGeom>
            <a:avLst/>
            <a:gdLst/>
            <a:ahLst/>
            <a:cxnLst/>
            <a:rect l="l" t="t" r="r" b="b"/>
            <a:pathLst>
              <a:path w="5558790" h="615314">
                <a:moveTo>
                  <a:pt x="1171968" y="71628"/>
                </a:moveTo>
                <a:lnTo>
                  <a:pt x="1145298" y="19050"/>
                </a:lnTo>
                <a:lnTo>
                  <a:pt x="1119390" y="71628"/>
                </a:lnTo>
                <a:lnTo>
                  <a:pt x="1143012" y="71628"/>
                </a:lnTo>
                <a:lnTo>
                  <a:pt x="1143012" y="560705"/>
                </a:lnTo>
                <a:lnTo>
                  <a:pt x="1147584" y="560705"/>
                </a:lnTo>
                <a:lnTo>
                  <a:pt x="1147584" y="71628"/>
                </a:lnTo>
                <a:lnTo>
                  <a:pt x="1171968" y="71628"/>
                </a:lnTo>
                <a:close/>
              </a:path>
              <a:path w="5558790" h="615314">
                <a:moveTo>
                  <a:pt x="3475367" y="71628"/>
                </a:moveTo>
                <a:lnTo>
                  <a:pt x="3448697" y="19050"/>
                </a:lnTo>
                <a:lnTo>
                  <a:pt x="3422789" y="71628"/>
                </a:lnTo>
                <a:lnTo>
                  <a:pt x="3446411" y="71628"/>
                </a:lnTo>
                <a:lnTo>
                  <a:pt x="3446411" y="585089"/>
                </a:lnTo>
                <a:lnTo>
                  <a:pt x="3450983" y="585089"/>
                </a:lnTo>
                <a:lnTo>
                  <a:pt x="3450983" y="71628"/>
                </a:lnTo>
                <a:lnTo>
                  <a:pt x="3475367" y="71628"/>
                </a:lnTo>
                <a:close/>
              </a:path>
              <a:path w="5558790" h="615314">
                <a:moveTo>
                  <a:pt x="4622939" y="71628"/>
                </a:moveTo>
                <a:lnTo>
                  <a:pt x="4597031" y="19050"/>
                </a:lnTo>
                <a:lnTo>
                  <a:pt x="4571123" y="71628"/>
                </a:lnTo>
                <a:lnTo>
                  <a:pt x="4594745" y="71628"/>
                </a:lnTo>
                <a:lnTo>
                  <a:pt x="4595507" y="275717"/>
                </a:lnTo>
                <a:lnTo>
                  <a:pt x="4600079" y="275717"/>
                </a:lnTo>
                <a:lnTo>
                  <a:pt x="4599317" y="71628"/>
                </a:lnTo>
                <a:lnTo>
                  <a:pt x="4622939" y="71628"/>
                </a:lnTo>
                <a:close/>
              </a:path>
              <a:path w="5558790" h="615314">
                <a:moveTo>
                  <a:pt x="5558675" y="0"/>
                </a:moveTo>
                <a:lnTo>
                  <a:pt x="23634" y="0"/>
                </a:lnTo>
                <a:lnTo>
                  <a:pt x="23634" y="500507"/>
                </a:lnTo>
                <a:lnTo>
                  <a:pt x="0" y="500507"/>
                </a:lnTo>
                <a:lnTo>
                  <a:pt x="25920" y="552323"/>
                </a:lnTo>
                <a:lnTo>
                  <a:pt x="52590" y="500507"/>
                </a:lnTo>
                <a:lnTo>
                  <a:pt x="28206" y="500507"/>
                </a:lnTo>
                <a:lnTo>
                  <a:pt x="28206" y="4572"/>
                </a:lnTo>
                <a:lnTo>
                  <a:pt x="5554103" y="4572"/>
                </a:lnTo>
                <a:lnTo>
                  <a:pt x="5554103" y="614807"/>
                </a:lnTo>
                <a:lnTo>
                  <a:pt x="5558675" y="614807"/>
                </a:lnTo>
                <a:lnTo>
                  <a:pt x="5558675" y="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 txBox="1"/>
          <p:nvPr/>
        </p:nvSpPr>
        <p:spPr>
          <a:xfrm>
            <a:off x="4753483" y="3767454"/>
            <a:ext cx="158750" cy="1409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50" spc="-5" dirty="0">
                <a:latin typeface="Calibri"/>
                <a:cs typeface="Calibri"/>
              </a:rPr>
              <a:t>Fa</a:t>
            </a:r>
            <a:r>
              <a:rPr sz="750" spc="-10" dirty="0">
                <a:latin typeface="Calibri"/>
                <a:cs typeface="Calibri"/>
              </a:rPr>
              <a:t>i</a:t>
            </a:r>
            <a:r>
              <a:rPr sz="750" dirty="0">
                <a:latin typeface="Calibri"/>
                <a:cs typeface="Calibri"/>
              </a:rPr>
              <a:t>l</a:t>
            </a:r>
            <a:endParaRPr sz="750">
              <a:latin typeface="Calibri"/>
              <a:cs typeface="Calibri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2459482" y="3767454"/>
            <a:ext cx="158750" cy="1409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50" spc="-5" dirty="0">
                <a:latin typeface="Calibri"/>
                <a:cs typeface="Calibri"/>
              </a:rPr>
              <a:t>Fa</a:t>
            </a:r>
            <a:r>
              <a:rPr sz="750" spc="-10" dirty="0">
                <a:latin typeface="Calibri"/>
                <a:cs typeface="Calibri"/>
              </a:rPr>
              <a:t>i</a:t>
            </a:r>
            <a:r>
              <a:rPr sz="750" dirty="0">
                <a:latin typeface="Calibri"/>
                <a:cs typeface="Calibri"/>
              </a:rPr>
              <a:t>l</a:t>
            </a:r>
            <a:endParaRPr sz="750">
              <a:latin typeface="Calibri"/>
              <a:cs typeface="Calibri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5913501" y="3615054"/>
            <a:ext cx="158750" cy="1409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50" spc="-5" dirty="0">
                <a:latin typeface="Calibri"/>
                <a:cs typeface="Calibri"/>
              </a:rPr>
              <a:t>Fa</a:t>
            </a:r>
            <a:r>
              <a:rPr sz="750" spc="-10" dirty="0">
                <a:latin typeface="Calibri"/>
                <a:cs typeface="Calibri"/>
              </a:rPr>
              <a:t>i</a:t>
            </a:r>
            <a:r>
              <a:rPr sz="750" dirty="0">
                <a:latin typeface="Calibri"/>
                <a:cs typeface="Calibri"/>
              </a:rPr>
              <a:t>l</a:t>
            </a:r>
            <a:endParaRPr sz="750">
              <a:latin typeface="Calibri"/>
              <a:cs typeface="Calibri"/>
            </a:endParaRPr>
          </a:p>
        </p:txBody>
      </p:sp>
      <p:pic>
        <p:nvPicPr>
          <p:cNvPr id="56" name="object 56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6269863" y="4140555"/>
            <a:ext cx="390131" cy="336702"/>
          </a:xfrm>
          <a:prstGeom prst="rect">
            <a:avLst/>
          </a:prstGeom>
        </p:spPr>
      </p:pic>
      <p:sp>
        <p:nvSpPr>
          <p:cNvPr id="57" name="object 57"/>
          <p:cNvSpPr txBox="1"/>
          <p:nvPr/>
        </p:nvSpPr>
        <p:spPr>
          <a:xfrm>
            <a:off x="6513956" y="3733927"/>
            <a:ext cx="563880" cy="1409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50" dirty="0">
                <a:latin typeface="Calibri"/>
                <a:cs typeface="Calibri"/>
              </a:rPr>
              <a:t>Not</a:t>
            </a:r>
            <a:r>
              <a:rPr sz="750" spc="-35" dirty="0">
                <a:latin typeface="Calibri"/>
                <a:cs typeface="Calibri"/>
              </a:rPr>
              <a:t> </a:t>
            </a:r>
            <a:r>
              <a:rPr sz="750" spc="-5" dirty="0">
                <a:latin typeface="Calibri"/>
                <a:cs typeface="Calibri"/>
              </a:rPr>
              <a:t>approved</a:t>
            </a:r>
            <a:endParaRPr sz="750">
              <a:latin typeface="Calibri"/>
              <a:cs typeface="Calibri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6395084" y="4263009"/>
            <a:ext cx="80645" cy="1555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50" dirty="0">
                <a:latin typeface="Calibri"/>
                <a:cs typeface="Calibri"/>
              </a:rPr>
              <a:t>9</a:t>
            </a:r>
            <a:endParaRPr sz="8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1700" y="891285"/>
            <a:ext cx="4206875" cy="2781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50" b="1" dirty="0">
                <a:solidFill>
                  <a:srgbClr val="001F5F"/>
                </a:solidFill>
                <a:latin typeface="Calibri"/>
                <a:cs typeface="Calibri"/>
              </a:rPr>
              <a:t>An</a:t>
            </a:r>
            <a:r>
              <a:rPr sz="1650" b="1" spc="-1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650" b="1" dirty="0">
                <a:solidFill>
                  <a:srgbClr val="001F5F"/>
                </a:solidFill>
                <a:latin typeface="Calibri"/>
                <a:cs typeface="Calibri"/>
              </a:rPr>
              <a:t>Automated,</a:t>
            </a:r>
            <a:r>
              <a:rPr sz="1650" b="1" spc="-5" dirty="0">
                <a:solidFill>
                  <a:srgbClr val="001F5F"/>
                </a:solidFill>
                <a:latin typeface="Calibri"/>
                <a:cs typeface="Calibri"/>
              </a:rPr>
              <a:t> Integrated </a:t>
            </a:r>
            <a:r>
              <a:rPr sz="1650" b="1" dirty="0">
                <a:solidFill>
                  <a:srgbClr val="001F5F"/>
                </a:solidFill>
                <a:latin typeface="Calibri"/>
                <a:cs typeface="Calibri"/>
              </a:rPr>
              <a:t>and</a:t>
            </a:r>
            <a:r>
              <a:rPr sz="1650" b="1" spc="-5" dirty="0">
                <a:solidFill>
                  <a:srgbClr val="001F5F"/>
                </a:solidFill>
                <a:latin typeface="Calibri"/>
                <a:cs typeface="Calibri"/>
              </a:rPr>
              <a:t> End</a:t>
            </a:r>
            <a:r>
              <a:rPr sz="1650" b="1" spc="-2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650" b="1" dirty="0">
                <a:solidFill>
                  <a:srgbClr val="001F5F"/>
                </a:solidFill>
                <a:latin typeface="Calibri"/>
                <a:cs typeface="Calibri"/>
              </a:rPr>
              <a:t>to</a:t>
            </a:r>
            <a:r>
              <a:rPr sz="1650" b="1" spc="-1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650" b="1" spc="-5" dirty="0">
                <a:solidFill>
                  <a:srgbClr val="001F5F"/>
                </a:solidFill>
                <a:latin typeface="Calibri"/>
                <a:cs typeface="Calibri"/>
              </a:rPr>
              <a:t>Ent CCRM</a:t>
            </a:r>
            <a:endParaRPr sz="165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14400" y="1520116"/>
            <a:ext cx="4908550" cy="0"/>
          </a:xfrm>
          <a:custGeom>
            <a:avLst/>
            <a:gdLst/>
            <a:ahLst/>
            <a:cxnLst/>
            <a:rect l="l" t="t" r="r" b="b"/>
            <a:pathLst>
              <a:path w="4908550">
                <a:moveTo>
                  <a:pt x="0" y="0"/>
                </a:moveTo>
                <a:lnTo>
                  <a:pt x="4908061" y="0"/>
                </a:lnTo>
              </a:path>
            </a:pathLst>
          </a:custGeom>
          <a:ln w="19138">
            <a:solidFill>
              <a:srgbClr val="001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003550" y="1923033"/>
            <a:ext cx="1464310" cy="1701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950" spc="-5" dirty="0">
                <a:solidFill>
                  <a:srgbClr val="1D3763"/>
                </a:solidFill>
                <a:latin typeface="Calibri"/>
                <a:cs typeface="Calibri"/>
              </a:rPr>
              <a:t>Git,</a:t>
            </a:r>
            <a:r>
              <a:rPr sz="950" spc="-15" dirty="0">
                <a:solidFill>
                  <a:srgbClr val="1D3763"/>
                </a:solidFill>
                <a:latin typeface="Calibri"/>
                <a:cs typeface="Calibri"/>
              </a:rPr>
              <a:t> </a:t>
            </a:r>
            <a:r>
              <a:rPr sz="950" spc="-5" dirty="0">
                <a:solidFill>
                  <a:srgbClr val="1D3763"/>
                </a:solidFill>
                <a:latin typeface="Calibri"/>
                <a:cs typeface="Calibri"/>
              </a:rPr>
              <a:t>GitLab,</a:t>
            </a:r>
            <a:r>
              <a:rPr sz="950" spc="-10" dirty="0">
                <a:solidFill>
                  <a:srgbClr val="1D3763"/>
                </a:solidFill>
                <a:latin typeface="Calibri"/>
                <a:cs typeface="Calibri"/>
              </a:rPr>
              <a:t> </a:t>
            </a:r>
            <a:r>
              <a:rPr sz="950" spc="-5" dirty="0">
                <a:solidFill>
                  <a:srgbClr val="1D3763"/>
                </a:solidFill>
                <a:latin typeface="Calibri"/>
                <a:cs typeface="Calibri"/>
              </a:rPr>
              <a:t>GitHub</a:t>
            </a:r>
            <a:r>
              <a:rPr sz="950" spc="-10" dirty="0">
                <a:solidFill>
                  <a:srgbClr val="1D3763"/>
                </a:solidFill>
                <a:latin typeface="Calibri"/>
                <a:cs typeface="Calibri"/>
              </a:rPr>
              <a:t> </a:t>
            </a:r>
            <a:r>
              <a:rPr sz="950" spc="-5" dirty="0">
                <a:solidFill>
                  <a:srgbClr val="1D3763"/>
                </a:solidFill>
                <a:latin typeface="Calibri"/>
                <a:cs typeface="Calibri"/>
              </a:rPr>
              <a:t>Enteprise,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01700" y="2086101"/>
            <a:ext cx="309880" cy="1701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950" spc="-10" dirty="0">
                <a:solidFill>
                  <a:srgbClr val="1D3763"/>
                </a:solidFill>
                <a:latin typeface="Calibri"/>
                <a:cs typeface="Calibri"/>
              </a:rPr>
              <a:t>SVN…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221351" y="2772282"/>
            <a:ext cx="981075" cy="1701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950" spc="-5" dirty="0">
                <a:solidFill>
                  <a:srgbClr val="1D3763"/>
                </a:solidFill>
                <a:latin typeface="Calibri"/>
                <a:cs typeface="Calibri"/>
              </a:rPr>
              <a:t>Maven,</a:t>
            </a:r>
            <a:r>
              <a:rPr sz="950" spc="-20" dirty="0">
                <a:solidFill>
                  <a:srgbClr val="1D3763"/>
                </a:solidFill>
                <a:latin typeface="Calibri"/>
                <a:cs typeface="Calibri"/>
              </a:rPr>
              <a:t> </a:t>
            </a:r>
            <a:r>
              <a:rPr sz="950" spc="-5" dirty="0">
                <a:solidFill>
                  <a:srgbClr val="1D3763"/>
                </a:solidFill>
                <a:latin typeface="Calibri"/>
                <a:cs typeface="Calibri"/>
              </a:rPr>
              <a:t>Ant,</a:t>
            </a:r>
            <a:r>
              <a:rPr sz="950" spc="-15" dirty="0">
                <a:solidFill>
                  <a:srgbClr val="1D3763"/>
                </a:solidFill>
                <a:latin typeface="Calibri"/>
                <a:cs typeface="Calibri"/>
              </a:rPr>
              <a:t> </a:t>
            </a:r>
            <a:r>
              <a:rPr sz="950" spc="-5" dirty="0">
                <a:solidFill>
                  <a:srgbClr val="1D3763"/>
                </a:solidFill>
                <a:latin typeface="Calibri"/>
                <a:cs typeface="Calibri"/>
              </a:rPr>
              <a:t>Gradle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221351" y="4128896"/>
            <a:ext cx="955675" cy="1701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950" spc="-5" dirty="0">
                <a:solidFill>
                  <a:srgbClr val="1D3763"/>
                </a:solidFill>
                <a:latin typeface="Calibri"/>
                <a:cs typeface="Calibri"/>
              </a:rPr>
              <a:t>Nexsus,</a:t>
            </a:r>
            <a:r>
              <a:rPr sz="950" spc="-45" dirty="0">
                <a:solidFill>
                  <a:srgbClr val="1D3763"/>
                </a:solidFill>
                <a:latin typeface="Calibri"/>
                <a:cs typeface="Calibri"/>
              </a:rPr>
              <a:t> </a:t>
            </a:r>
            <a:r>
              <a:rPr sz="950" spc="-5" dirty="0">
                <a:solidFill>
                  <a:srgbClr val="1D3763"/>
                </a:solidFill>
                <a:latin typeface="Calibri"/>
                <a:cs typeface="Calibri"/>
              </a:rPr>
              <a:t>Artifactory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221351" y="4380357"/>
            <a:ext cx="463550" cy="1701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950" spc="-5" dirty="0">
                <a:solidFill>
                  <a:srgbClr val="1D3763"/>
                </a:solidFill>
                <a:latin typeface="Calibri"/>
                <a:cs typeface="Calibri"/>
              </a:rPr>
              <a:t>J</a:t>
            </a:r>
            <a:r>
              <a:rPr sz="950" spc="-15" dirty="0">
                <a:solidFill>
                  <a:srgbClr val="1D3763"/>
                </a:solidFill>
                <a:latin typeface="Calibri"/>
                <a:cs typeface="Calibri"/>
              </a:rPr>
              <a:t>e</a:t>
            </a:r>
            <a:r>
              <a:rPr sz="950" dirty="0">
                <a:solidFill>
                  <a:srgbClr val="1D3763"/>
                </a:solidFill>
                <a:latin typeface="Calibri"/>
                <a:cs typeface="Calibri"/>
              </a:rPr>
              <a:t>n</a:t>
            </a:r>
            <a:r>
              <a:rPr sz="950" spc="-5" dirty="0">
                <a:solidFill>
                  <a:srgbClr val="1D3763"/>
                </a:solidFill>
                <a:latin typeface="Calibri"/>
                <a:cs typeface="Calibri"/>
              </a:rPr>
              <a:t>kin</a:t>
            </a:r>
            <a:r>
              <a:rPr sz="950" spc="-10" dirty="0">
                <a:solidFill>
                  <a:srgbClr val="1D3763"/>
                </a:solidFill>
                <a:latin typeface="Calibri"/>
                <a:cs typeface="Calibri"/>
              </a:rPr>
              <a:t>s…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345182" y="5614796"/>
            <a:ext cx="3317875" cy="1701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950" spc="-5" dirty="0">
                <a:solidFill>
                  <a:srgbClr val="1D3763"/>
                </a:solidFill>
                <a:latin typeface="Calibri"/>
                <a:cs typeface="Calibri"/>
              </a:rPr>
              <a:t>Junit,</a:t>
            </a:r>
            <a:r>
              <a:rPr sz="950" spc="5" dirty="0">
                <a:solidFill>
                  <a:srgbClr val="1D3763"/>
                </a:solidFill>
                <a:latin typeface="Calibri"/>
                <a:cs typeface="Calibri"/>
              </a:rPr>
              <a:t> </a:t>
            </a:r>
            <a:r>
              <a:rPr sz="950" spc="-5" dirty="0">
                <a:solidFill>
                  <a:srgbClr val="1D3763"/>
                </a:solidFill>
                <a:latin typeface="Calibri"/>
                <a:cs typeface="Calibri"/>
              </a:rPr>
              <a:t>Test</a:t>
            </a:r>
            <a:r>
              <a:rPr sz="950" spc="5" dirty="0">
                <a:solidFill>
                  <a:srgbClr val="1D3763"/>
                </a:solidFill>
                <a:latin typeface="Calibri"/>
                <a:cs typeface="Calibri"/>
              </a:rPr>
              <a:t> </a:t>
            </a:r>
            <a:r>
              <a:rPr sz="950" spc="-5" dirty="0">
                <a:solidFill>
                  <a:srgbClr val="1D3763"/>
                </a:solidFill>
                <a:latin typeface="Calibri"/>
                <a:cs typeface="Calibri"/>
              </a:rPr>
              <a:t>NG,</a:t>
            </a:r>
            <a:r>
              <a:rPr sz="950" spc="10" dirty="0">
                <a:solidFill>
                  <a:srgbClr val="1D3763"/>
                </a:solidFill>
                <a:latin typeface="Calibri"/>
                <a:cs typeface="Calibri"/>
              </a:rPr>
              <a:t> </a:t>
            </a:r>
            <a:r>
              <a:rPr sz="950" spc="-5" dirty="0">
                <a:solidFill>
                  <a:srgbClr val="1D3763"/>
                </a:solidFill>
                <a:latin typeface="Calibri"/>
                <a:cs typeface="Calibri"/>
              </a:rPr>
              <a:t>Cucumber,</a:t>
            </a:r>
            <a:r>
              <a:rPr sz="950" spc="10" dirty="0">
                <a:solidFill>
                  <a:srgbClr val="1D3763"/>
                </a:solidFill>
                <a:latin typeface="Calibri"/>
                <a:cs typeface="Calibri"/>
              </a:rPr>
              <a:t> </a:t>
            </a:r>
            <a:r>
              <a:rPr sz="950" spc="-5" dirty="0">
                <a:solidFill>
                  <a:srgbClr val="1D3763"/>
                </a:solidFill>
                <a:latin typeface="Calibri"/>
                <a:cs typeface="Calibri"/>
              </a:rPr>
              <a:t>Selenium,</a:t>
            </a:r>
            <a:r>
              <a:rPr sz="950" spc="10" dirty="0">
                <a:solidFill>
                  <a:srgbClr val="1D3763"/>
                </a:solidFill>
                <a:latin typeface="Calibri"/>
                <a:cs typeface="Calibri"/>
              </a:rPr>
              <a:t> </a:t>
            </a:r>
            <a:r>
              <a:rPr sz="950" spc="-5" dirty="0">
                <a:solidFill>
                  <a:srgbClr val="1D3763"/>
                </a:solidFill>
                <a:latin typeface="Calibri"/>
                <a:cs typeface="Calibri"/>
              </a:rPr>
              <a:t>JMeter,</a:t>
            </a:r>
            <a:r>
              <a:rPr sz="950" spc="10" dirty="0">
                <a:solidFill>
                  <a:srgbClr val="1D3763"/>
                </a:solidFill>
                <a:latin typeface="Calibri"/>
                <a:cs typeface="Calibri"/>
              </a:rPr>
              <a:t> </a:t>
            </a:r>
            <a:r>
              <a:rPr sz="950" spc="-5" dirty="0">
                <a:solidFill>
                  <a:srgbClr val="1D3763"/>
                </a:solidFill>
                <a:latin typeface="Calibri"/>
                <a:cs typeface="Calibri"/>
              </a:rPr>
              <a:t>SoapUI,</a:t>
            </a:r>
            <a:r>
              <a:rPr sz="950" spc="10" dirty="0">
                <a:solidFill>
                  <a:srgbClr val="1D3763"/>
                </a:solidFill>
                <a:latin typeface="Calibri"/>
                <a:cs typeface="Calibri"/>
              </a:rPr>
              <a:t> </a:t>
            </a:r>
            <a:r>
              <a:rPr sz="950" spc="-5" dirty="0">
                <a:solidFill>
                  <a:srgbClr val="1D3763"/>
                </a:solidFill>
                <a:latin typeface="Calibri"/>
                <a:cs typeface="Calibri"/>
              </a:rPr>
              <a:t>LoadRunner…</a:t>
            </a:r>
            <a:endParaRPr sz="950">
              <a:latin typeface="Calibri"/>
              <a:cs typeface="Calibri"/>
            </a:endParaRPr>
          </a:p>
        </p:txBody>
      </p:sp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06323" y="2472944"/>
            <a:ext cx="2981672" cy="3078479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2387854" y="3354451"/>
            <a:ext cx="803910" cy="3613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162560">
              <a:lnSpc>
                <a:spcPct val="100000"/>
              </a:lnSpc>
              <a:spcBef>
                <a:spcPts val="105"/>
              </a:spcBef>
            </a:pPr>
            <a:r>
              <a:rPr sz="1100" b="1" spc="-5" dirty="0">
                <a:solidFill>
                  <a:srgbClr val="F1F1F1"/>
                </a:solidFill>
                <a:latin typeface="Calibri"/>
                <a:cs typeface="Calibri"/>
              </a:rPr>
              <a:t>Release </a:t>
            </a:r>
            <a:r>
              <a:rPr sz="1100" b="1" dirty="0">
                <a:solidFill>
                  <a:srgbClr val="F1F1F1"/>
                </a:solidFill>
                <a:latin typeface="Calibri"/>
                <a:cs typeface="Calibri"/>
              </a:rPr>
              <a:t> </a:t>
            </a:r>
            <a:r>
              <a:rPr sz="1100" b="1" spc="-5" dirty="0">
                <a:solidFill>
                  <a:srgbClr val="F1F1F1"/>
                </a:solidFill>
                <a:latin typeface="Calibri"/>
                <a:cs typeface="Calibri"/>
              </a:rPr>
              <a:t>M</a:t>
            </a:r>
            <a:r>
              <a:rPr sz="1100" b="1" spc="-10" dirty="0">
                <a:solidFill>
                  <a:srgbClr val="F1F1F1"/>
                </a:solidFill>
                <a:latin typeface="Calibri"/>
                <a:cs typeface="Calibri"/>
              </a:rPr>
              <a:t>a</a:t>
            </a:r>
            <a:r>
              <a:rPr sz="1100" b="1" spc="-5" dirty="0">
                <a:solidFill>
                  <a:srgbClr val="F1F1F1"/>
                </a:solidFill>
                <a:latin typeface="Calibri"/>
                <a:cs typeface="Calibri"/>
              </a:rPr>
              <a:t>n</a:t>
            </a:r>
            <a:r>
              <a:rPr sz="1100" b="1" spc="-10" dirty="0">
                <a:solidFill>
                  <a:srgbClr val="F1F1F1"/>
                </a:solidFill>
                <a:latin typeface="Calibri"/>
                <a:cs typeface="Calibri"/>
              </a:rPr>
              <a:t>a</a:t>
            </a:r>
            <a:r>
              <a:rPr sz="1100" b="1" dirty="0">
                <a:solidFill>
                  <a:srgbClr val="F1F1F1"/>
                </a:solidFill>
                <a:latin typeface="Calibri"/>
                <a:cs typeface="Calibri"/>
              </a:rPr>
              <a:t>g</a:t>
            </a:r>
            <a:r>
              <a:rPr sz="1100" b="1" spc="-5" dirty="0">
                <a:solidFill>
                  <a:srgbClr val="F1F1F1"/>
                </a:solidFill>
                <a:latin typeface="Calibri"/>
                <a:cs typeface="Calibri"/>
              </a:rPr>
              <a:t>eme</a:t>
            </a:r>
            <a:r>
              <a:rPr sz="1100" b="1" spc="-10" dirty="0">
                <a:solidFill>
                  <a:srgbClr val="F1F1F1"/>
                </a:solidFill>
                <a:latin typeface="Calibri"/>
                <a:cs typeface="Calibri"/>
              </a:rPr>
              <a:t>n</a:t>
            </a:r>
            <a:r>
              <a:rPr sz="1100" b="1" dirty="0">
                <a:solidFill>
                  <a:srgbClr val="F1F1F1"/>
                </a:solidFill>
                <a:latin typeface="Calibri"/>
                <a:cs typeface="Calibri"/>
              </a:rPr>
              <a:t>t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160522" y="2804287"/>
            <a:ext cx="881380" cy="46291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 indent="-635" algn="ctr">
              <a:lnSpc>
                <a:spcPct val="101099"/>
              </a:lnSpc>
              <a:spcBef>
                <a:spcPts val="85"/>
              </a:spcBef>
            </a:pPr>
            <a:r>
              <a:rPr sz="950" b="1" spc="-5" dirty="0">
                <a:solidFill>
                  <a:srgbClr val="F1F1F1"/>
                </a:solidFill>
                <a:latin typeface="Calibri"/>
                <a:cs typeface="Calibri"/>
              </a:rPr>
              <a:t>Source</a:t>
            </a:r>
            <a:r>
              <a:rPr sz="950" b="1" spc="10" dirty="0">
                <a:solidFill>
                  <a:srgbClr val="F1F1F1"/>
                </a:solidFill>
                <a:latin typeface="Calibri"/>
                <a:cs typeface="Calibri"/>
              </a:rPr>
              <a:t> </a:t>
            </a:r>
            <a:r>
              <a:rPr sz="950" b="1" spc="-5" dirty="0">
                <a:solidFill>
                  <a:srgbClr val="F1F1F1"/>
                </a:solidFill>
                <a:latin typeface="Calibri"/>
                <a:cs typeface="Calibri"/>
              </a:rPr>
              <a:t>Code </a:t>
            </a:r>
            <a:r>
              <a:rPr sz="950" b="1" dirty="0">
                <a:solidFill>
                  <a:srgbClr val="F1F1F1"/>
                </a:solidFill>
                <a:latin typeface="Calibri"/>
                <a:cs typeface="Calibri"/>
              </a:rPr>
              <a:t> </a:t>
            </a:r>
            <a:r>
              <a:rPr sz="950" b="1" spc="-5" dirty="0">
                <a:solidFill>
                  <a:srgbClr val="F1F1F1"/>
                </a:solidFill>
                <a:latin typeface="Calibri"/>
                <a:cs typeface="Calibri"/>
              </a:rPr>
              <a:t>Management </a:t>
            </a:r>
            <a:r>
              <a:rPr sz="950" b="1" dirty="0">
                <a:solidFill>
                  <a:srgbClr val="F1F1F1"/>
                </a:solidFill>
                <a:latin typeface="Calibri"/>
                <a:cs typeface="Calibri"/>
              </a:rPr>
              <a:t> </a:t>
            </a:r>
            <a:r>
              <a:rPr sz="950" b="1" spc="-5" dirty="0">
                <a:solidFill>
                  <a:srgbClr val="F1F1F1"/>
                </a:solidFill>
                <a:latin typeface="Calibri"/>
                <a:cs typeface="Calibri"/>
              </a:rPr>
              <a:t>(Ve</a:t>
            </a:r>
            <a:r>
              <a:rPr sz="950" b="1" spc="-10" dirty="0">
                <a:solidFill>
                  <a:srgbClr val="F1F1F1"/>
                </a:solidFill>
                <a:latin typeface="Calibri"/>
                <a:cs typeface="Calibri"/>
              </a:rPr>
              <a:t>r</a:t>
            </a:r>
            <a:r>
              <a:rPr sz="950" b="1" spc="-5" dirty="0">
                <a:solidFill>
                  <a:srgbClr val="F1F1F1"/>
                </a:solidFill>
                <a:latin typeface="Calibri"/>
                <a:cs typeface="Calibri"/>
              </a:rPr>
              <a:t>s</a:t>
            </a:r>
            <a:r>
              <a:rPr sz="950" b="1" spc="-10" dirty="0">
                <a:solidFill>
                  <a:srgbClr val="F1F1F1"/>
                </a:solidFill>
                <a:latin typeface="Calibri"/>
                <a:cs typeface="Calibri"/>
              </a:rPr>
              <a:t>i</a:t>
            </a:r>
            <a:r>
              <a:rPr sz="950" b="1" spc="-15" dirty="0">
                <a:solidFill>
                  <a:srgbClr val="F1F1F1"/>
                </a:solidFill>
                <a:latin typeface="Calibri"/>
                <a:cs typeface="Calibri"/>
              </a:rPr>
              <a:t>o</a:t>
            </a:r>
            <a:r>
              <a:rPr sz="950" b="1" spc="-5" dirty="0">
                <a:solidFill>
                  <a:srgbClr val="F1F1F1"/>
                </a:solidFill>
                <a:latin typeface="Calibri"/>
                <a:cs typeface="Calibri"/>
              </a:rPr>
              <a:t>n</a:t>
            </a:r>
            <a:r>
              <a:rPr sz="950" b="1" dirty="0">
                <a:solidFill>
                  <a:srgbClr val="F1F1F1"/>
                </a:solidFill>
                <a:latin typeface="Calibri"/>
                <a:cs typeface="Calibri"/>
              </a:rPr>
              <a:t> </a:t>
            </a:r>
            <a:r>
              <a:rPr sz="950" b="1" spc="-10" dirty="0">
                <a:solidFill>
                  <a:srgbClr val="F1F1F1"/>
                </a:solidFill>
                <a:latin typeface="Calibri"/>
                <a:cs typeface="Calibri"/>
              </a:rPr>
              <a:t>Con</a:t>
            </a:r>
            <a:r>
              <a:rPr sz="950" b="1" dirty="0">
                <a:solidFill>
                  <a:srgbClr val="F1F1F1"/>
                </a:solidFill>
                <a:latin typeface="Calibri"/>
                <a:cs typeface="Calibri"/>
              </a:rPr>
              <a:t>t</a:t>
            </a:r>
            <a:r>
              <a:rPr sz="950" b="1" spc="-10" dirty="0">
                <a:solidFill>
                  <a:srgbClr val="F1F1F1"/>
                </a:solidFill>
                <a:latin typeface="Calibri"/>
                <a:cs typeface="Calibri"/>
              </a:rPr>
              <a:t>r</a:t>
            </a:r>
            <a:r>
              <a:rPr sz="950" b="1" spc="-5" dirty="0">
                <a:solidFill>
                  <a:srgbClr val="F1F1F1"/>
                </a:solidFill>
                <a:latin typeface="Calibri"/>
                <a:cs typeface="Calibri"/>
              </a:rPr>
              <a:t>o</a:t>
            </a:r>
            <a:r>
              <a:rPr sz="950" b="1" spc="-10" dirty="0">
                <a:solidFill>
                  <a:srgbClr val="F1F1F1"/>
                </a:solidFill>
                <a:latin typeface="Calibri"/>
                <a:cs typeface="Calibri"/>
              </a:rPr>
              <a:t>l</a:t>
            </a:r>
            <a:r>
              <a:rPr sz="950" b="1" spc="-5" dirty="0">
                <a:solidFill>
                  <a:srgbClr val="F1F1F1"/>
                </a:solidFill>
                <a:latin typeface="Calibri"/>
                <a:cs typeface="Calibri"/>
              </a:rPr>
              <a:t>)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098163" y="3346830"/>
            <a:ext cx="725170" cy="3613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199390">
              <a:lnSpc>
                <a:spcPct val="100000"/>
              </a:lnSpc>
              <a:spcBef>
                <a:spcPts val="105"/>
              </a:spcBef>
            </a:pPr>
            <a:r>
              <a:rPr sz="1100" b="1" dirty="0">
                <a:solidFill>
                  <a:srgbClr val="F1F1F1"/>
                </a:solidFill>
                <a:latin typeface="Calibri"/>
                <a:cs typeface="Calibri"/>
              </a:rPr>
              <a:t>Build </a:t>
            </a:r>
            <a:r>
              <a:rPr sz="1100" b="1" spc="5" dirty="0">
                <a:solidFill>
                  <a:srgbClr val="F1F1F1"/>
                </a:solidFill>
                <a:latin typeface="Calibri"/>
                <a:cs typeface="Calibri"/>
              </a:rPr>
              <a:t> </a:t>
            </a:r>
            <a:r>
              <a:rPr sz="1100" b="1" dirty="0">
                <a:solidFill>
                  <a:srgbClr val="F1F1F1"/>
                </a:solidFill>
                <a:latin typeface="Calibri"/>
                <a:cs typeface="Calibri"/>
              </a:rPr>
              <a:t>Aut</a:t>
            </a:r>
            <a:r>
              <a:rPr sz="1100" b="1" spc="-10" dirty="0">
                <a:solidFill>
                  <a:srgbClr val="F1F1F1"/>
                </a:solidFill>
                <a:latin typeface="Calibri"/>
                <a:cs typeface="Calibri"/>
              </a:rPr>
              <a:t>o</a:t>
            </a:r>
            <a:r>
              <a:rPr sz="1100" b="1" spc="-5" dirty="0">
                <a:solidFill>
                  <a:srgbClr val="F1F1F1"/>
                </a:solidFill>
                <a:latin typeface="Calibri"/>
                <a:cs typeface="Calibri"/>
              </a:rPr>
              <a:t>matio</a:t>
            </a:r>
            <a:r>
              <a:rPr sz="1100" b="1" dirty="0">
                <a:solidFill>
                  <a:srgbClr val="F1F1F1"/>
                </a:solidFill>
                <a:latin typeface="Calibri"/>
                <a:cs typeface="Calibri"/>
              </a:rPr>
              <a:t>n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284346" y="3870781"/>
            <a:ext cx="645160" cy="3244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950" b="1" spc="-5" dirty="0">
                <a:solidFill>
                  <a:srgbClr val="393737"/>
                </a:solidFill>
                <a:latin typeface="Calibri"/>
                <a:cs typeface="Calibri"/>
              </a:rPr>
              <a:t>C</a:t>
            </a:r>
            <a:r>
              <a:rPr sz="1950" b="1" spc="-10" dirty="0">
                <a:solidFill>
                  <a:srgbClr val="393737"/>
                </a:solidFill>
                <a:latin typeface="Calibri"/>
                <a:cs typeface="Calibri"/>
              </a:rPr>
              <a:t>C</a:t>
            </a:r>
            <a:r>
              <a:rPr sz="1950" b="1" spc="5" dirty="0">
                <a:solidFill>
                  <a:srgbClr val="393737"/>
                </a:solidFill>
                <a:latin typeface="Calibri"/>
                <a:cs typeface="Calibri"/>
              </a:rPr>
              <a:t>RM</a:t>
            </a:r>
            <a:endParaRPr sz="195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187954" y="4778121"/>
            <a:ext cx="819150" cy="405130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 marR="5080" indent="262255">
              <a:lnSpc>
                <a:spcPts val="1490"/>
              </a:lnSpc>
              <a:spcBef>
                <a:spcPts val="155"/>
              </a:spcBef>
            </a:pPr>
            <a:r>
              <a:rPr sz="1250" b="1" spc="-5" dirty="0">
                <a:solidFill>
                  <a:srgbClr val="F1F1F1"/>
                </a:solidFill>
                <a:latin typeface="Calibri"/>
                <a:cs typeface="Calibri"/>
              </a:rPr>
              <a:t>Test </a:t>
            </a:r>
            <a:r>
              <a:rPr sz="1250" b="1" dirty="0">
                <a:solidFill>
                  <a:srgbClr val="F1F1F1"/>
                </a:solidFill>
                <a:latin typeface="Calibri"/>
                <a:cs typeface="Calibri"/>
              </a:rPr>
              <a:t> </a:t>
            </a:r>
            <a:r>
              <a:rPr sz="1250" b="1" spc="-5" dirty="0">
                <a:solidFill>
                  <a:srgbClr val="F1F1F1"/>
                </a:solidFill>
                <a:latin typeface="Calibri"/>
                <a:cs typeface="Calibri"/>
              </a:rPr>
              <a:t>Auto</a:t>
            </a:r>
            <a:r>
              <a:rPr sz="1250" b="1" dirty="0">
                <a:solidFill>
                  <a:srgbClr val="F1F1F1"/>
                </a:solidFill>
                <a:latin typeface="Calibri"/>
                <a:cs typeface="Calibri"/>
              </a:rPr>
              <a:t>m</a:t>
            </a:r>
            <a:r>
              <a:rPr sz="1250" b="1" spc="-10" dirty="0">
                <a:solidFill>
                  <a:srgbClr val="F1F1F1"/>
                </a:solidFill>
                <a:latin typeface="Calibri"/>
                <a:cs typeface="Calibri"/>
              </a:rPr>
              <a:t>a</a:t>
            </a:r>
            <a:r>
              <a:rPr sz="1250" b="1" spc="-5" dirty="0">
                <a:solidFill>
                  <a:srgbClr val="F1F1F1"/>
                </a:solidFill>
                <a:latin typeface="Calibri"/>
                <a:cs typeface="Calibri"/>
              </a:rPr>
              <a:t>tion</a:t>
            </a:r>
            <a:endParaRPr sz="125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099686" y="4209669"/>
            <a:ext cx="711200" cy="464184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 indent="19685" algn="just">
              <a:lnSpc>
                <a:spcPct val="101600"/>
              </a:lnSpc>
              <a:spcBef>
                <a:spcPts val="80"/>
              </a:spcBef>
            </a:pPr>
            <a:r>
              <a:rPr sz="950" b="1" spc="-5" dirty="0">
                <a:solidFill>
                  <a:srgbClr val="F1F1F1"/>
                </a:solidFill>
                <a:latin typeface="Calibri"/>
                <a:cs typeface="Calibri"/>
              </a:rPr>
              <a:t>Environment </a:t>
            </a:r>
            <a:r>
              <a:rPr sz="950" b="1" spc="-204" dirty="0">
                <a:solidFill>
                  <a:srgbClr val="F1F1F1"/>
                </a:solidFill>
                <a:latin typeface="Calibri"/>
                <a:cs typeface="Calibri"/>
              </a:rPr>
              <a:t> </a:t>
            </a:r>
            <a:r>
              <a:rPr sz="950" b="1" spc="-10" dirty="0">
                <a:solidFill>
                  <a:srgbClr val="F1F1F1"/>
                </a:solidFill>
                <a:latin typeface="Calibri"/>
                <a:cs typeface="Calibri"/>
              </a:rPr>
              <a:t>Conf</a:t>
            </a:r>
            <a:r>
              <a:rPr sz="950" b="1" dirty="0">
                <a:solidFill>
                  <a:srgbClr val="F1F1F1"/>
                </a:solidFill>
                <a:latin typeface="Calibri"/>
                <a:cs typeface="Calibri"/>
              </a:rPr>
              <a:t>i</a:t>
            </a:r>
            <a:r>
              <a:rPr sz="950" b="1" spc="-15" dirty="0">
                <a:solidFill>
                  <a:srgbClr val="F1F1F1"/>
                </a:solidFill>
                <a:latin typeface="Calibri"/>
                <a:cs typeface="Calibri"/>
              </a:rPr>
              <a:t>g</a:t>
            </a:r>
            <a:r>
              <a:rPr sz="950" b="1" dirty="0">
                <a:solidFill>
                  <a:srgbClr val="F1F1F1"/>
                </a:solidFill>
                <a:latin typeface="Calibri"/>
                <a:cs typeface="Calibri"/>
              </a:rPr>
              <a:t>u</a:t>
            </a:r>
            <a:r>
              <a:rPr sz="950" b="1" spc="-10" dirty="0">
                <a:solidFill>
                  <a:srgbClr val="F1F1F1"/>
                </a:solidFill>
                <a:latin typeface="Calibri"/>
                <a:cs typeface="Calibri"/>
              </a:rPr>
              <a:t>ra</a:t>
            </a:r>
            <a:r>
              <a:rPr sz="950" b="1" dirty="0">
                <a:solidFill>
                  <a:srgbClr val="F1F1F1"/>
                </a:solidFill>
                <a:latin typeface="Calibri"/>
                <a:cs typeface="Calibri"/>
              </a:rPr>
              <a:t>t</a:t>
            </a:r>
            <a:r>
              <a:rPr sz="950" b="1" spc="-10" dirty="0">
                <a:solidFill>
                  <a:srgbClr val="F1F1F1"/>
                </a:solidFill>
                <a:latin typeface="Calibri"/>
                <a:cs typeface="Calibri"/>
              </a:rPr>
              <a:t>i</a:t>
            </a:r>
            <a:r>
              <a:rPr sz="950" b="1" dirty="0">
                <a:solidFill>
                  <a:srgbClr val="F1F1F1"/>
                </a:solidFill>
                <a:latin typeface="Calibri"/>
                <a:cs typeface="Calibri"/>
              </a:rPr>
              <a:t>o</a:t>
            </a:r>
            <a:r>
              <a:rPr sz="950" b="1" spc="-5" dirty="0">
                <a:solidFill>
                  <a:srgbClr val="F1F1F1"/>
                </a:solidFill>
                <a:latin typeface="Calibri"/>
                <a:cs typeface="Calibri"/>
              </a:rPr>
              <a:t>n  Management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509773" y="4456557"/>
            <a:ext cx="435609" cy="2324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50" b="1" spc="-5" dirty="0">
                <a:solidFill>
                  <a:srgbClr val="F1F1F1"/>
                </a:solidFill>
                <a:latin typeface="Calibri"/>
                <a:cs typeface="Calibri"/>
              </a:rPr>
              <a:t>CI</a:t>
            </a:r>
            <a:r>
              <a:rPr sz="1350" b="1" spc="-10" dirty="0">
                <a:solidFill>
                  <a:srgbClr val="F1F1F1"/>
                </a:solidFill>
                <a:latin typeface="Calibri"/>
                <a:cs typeface="Calibri"/>
              </a:rPr>
              <a:t>/</a:t>
            </a:r>
            <a:r>
              <a:rPr sz="1350" b="1" spc="-5" dirty="0">
                <a:solidFill>
                  <a:srgbClr val="F1F1F1"/>
                </a:solidFill>
                <a:latin typeface="Calibri"/>
                <a:cs typeface="Calibri"/>
              </a:rPr>
              <a:t>CD</a:t>
            </a:r>
            <a:endParaRPr sz="13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41751" y="1459120"/>
            <a:ext cx="7309323" cy="413987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11197" y="517723"/>
            <a:ext cx="4808855" cy="3270250"/>
            <a:chOff x="711197" y="517723"/>
            <a:chExt cx="4808855" cy="327025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1197" y="580237"/>
              <a:ext cx="4179241" cy="320736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3246881" y="522350"/>
              <a:ext cx="1782445" cy="655955"/>
            </a:xfrm>
            <a:custGeom>
              <a:avLst/>
              <a:gdLst/>
              <a:ahLst/>
              <a:cxnLst/>
              <a:rect l="l" t="t" r="r" b="b"/>
              <a:pathLst>
                <a:path w="1782445" h="655955">
                  <a:moveTo>
                    <a:pt x="1782203" y="0"/>
                  </a:moveTo>
                  <a:lnTo>
                    <a:pt x="0" y="0"/>
                  </a:lnTo>
                  <a:lnTo>
                    <a:pt x="0" y="655789"/>
                  </a:lnTo>
                  <a:lnTo>
                    <a:pt x="1782203" y="655789"/>
                  </a:lnTo>
                  <a:lnTo>
                    <a:pt x="178220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246881" y="522338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>
                  <a:moveTo>
                    <a:pt x="0" y="0"/>
                  </a:moveTo>
                  <a:lnTo>
                    <a:pt x="31752" y="0"/>
                  </a:lnTo>
                  <a:lnTo>
                    <a:pt x="31752" y="31752"/>
                  </a:lnTo>
                  <a:lnTo>
                    <a:pt x="0" y="31752"/>
                  </a:lnTo>
                  <a:lnTo>
                    <a:pt x="0" y="0"/>
                  </a:lnTo>
                  <a:close/>
                </a:path>
              </a:pathLst>
            </a:custGeom>
            <a:ln w="922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737279" y="1330540"/>
              <a:ext cx="1782445" cy="655955"/>
            </a:xfrm>
            <a:custGeom>
              <a:avLst/>
              <a:gdLst/>
              <a:ahLst/>
              <a:cxnLst/>
              <a:rect l="l" t="t" r="r" b="b"/>
              <a:pathLst>
                <a:path w="1782445" h="655955">
                  <a:moveTo>
                    <a:pt x="1782191" y="0"/>
                  </a:moveTo>
                  <a:lnTo>
                    <a:pt x="0" y="0"/>
                  </a:lnTo>
                  <a:lnTo>
                    <a:pt x="0" y="655789"/>
                  </a:lnTo>
                  <a:lnTo>
                    <a:pt x="1782191" y="655789"/>
                  </a:lnTo>
                  <a:lnTo>
                    <a:pt x="178219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737279" y="1330540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>
                  <a:moveTo>
                    <a:pt x="0" y="0"/>
                  </a:moveTo>
                  <a:lnTo>
                    <a:pt x="31752" y="0"/>
                  </a:lnTo>
                  <a:lnTo>
                    <a:pt x="31752" y="31752"/>
                  </a:lnTo>
                  <a:lnTo>
                    <a:pt x="0" y="31752"/>
                  </a:lnTo>
                  <a:lnTo>
                    <a:pt x="0" y="0"/>
                  </a:lnTo>
                  <a:close/>
                </a:path>
              </a:pathLst>
            </a:custGeom>
            <a:ln w="922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2365">
              <a:lnSpc>
                <a:spcPct val="100000"/>
              </a:lnSpc>
              <a:spcBef>
                <a:spcPts val="100"/>
              </a:spcBef>
            </a:pPr>
            <a:r>
              <a:rPr spc="-15" dirty="0"/>
              <a:t>Stage</a:t>
            </a:r>
            <a:r>
              <a:rPr spc="-70" dirty="0"/>
              <a:t> </a:t>
            </a:r>
            <a:r>
              <a:rPr dirty="0"/>
              <a:t>2: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3577971" y="1618069"/>
            <a:ext cx="92583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Calibri"/>
                <a:cs typeface="Calibri"/>
              </a:rPr>
              <a:t>Build</a:t>
            </a:r>
            <a:r>
              <a:rPr sz="1400" spc="-6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nightly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577971" y="3937469"/>
            <a:ext cx="137922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Calibri"/>
                <a:cs typeface="Calibri"/>
              </a:rPr>
              <a:t>Build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and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run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tests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383885" y="1429448"/>
            <a:ext cx="3216910" cy="2922905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298450" marR="78740" indent="-285750">
              <a:lnSpc>
                <a:spcPct val="100899"/>
              </a:lnSpc>
              <a:spcBef>
                <a:spcPts val="80"/>
              </a:spcBef>
              <a:buFont typeface="Arial MT"/>
              <a:buChar char="•"/>
              <a:tabLst>
                <a:tab pos="298450" algn="l"/>
                <a:tab pos="299085" algn="l"/>
              </a:tabLst>
            </a:pPr>
            <a:r>
              <a:rPr sz="1900" spc="-10" dirty="0">
                <a:latin typeface="Calibri"/>
                <a:cs typeface="Calibri"/>
              </a:rPr>
              <a:t>Automated </a:t>
            </a:r>
            <a:r>
              <a:rPr sz="1900" dirty="0">
                <a:latin typeface="Calibri"/>
                <a:cs typeface="Calibri"/>
              </a:rPr>
              <a:t>builds </a:t>
            </a:r>
            <a:r>
              <a:rPr sz="1900" spc="-10" dirty="0">
                <a:latin typeface="Calibri"/>
                <a:cs typeface="Calibri"/>
              </a:rPr>
              <a:t>are </a:t>
            </a:r>
            <a:r>
              <a:rPr sz="1900" spc="-5" dirty="0">
                <a:latin typeface="Calibri"/>
                <a:cs typeface="Calibri"/>
              </a:rPr>
              <a:t> scheduled</a:t>
            </a:r>
            <a:r>
              <a:rPr sz="1900" spc="-15" dirty="0">
                <a:latin typeface="Calibri"/>
                <a:cs typeface="Calibri"/>
              </a:rPr>
              <a:t> </a:t>
            </a:r>
            <a:r>
              <a:rPr sz="1900" spc="-5" dirty="0">
                <a:latin typeface="Calibri"/>
                <a:cs typeface="Calibri"/>
              </a:rPr>
              <a:t>on</a:t>
            </a:r>
            <a:r>
              <a:rPr sz="1900" spc="-1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a</a:t>
            </a:r>
            <a:r>
              <a:rPr sz="1900" spc="-10" dirty="0">
                <a:latin typeface="Calibri"/>
                <a:cs typeface="Calibri"/>
              </a:rPr>
              <a:t> </a:t>
            </a:r>
            <a:r>
              <a:rPr sz="1900" spc="-5" dirty="0">
                <a:latin typeface="Calibri"/>
                <a:cs typeface="Calibri"/>
              </a:rPr>
              <a:t>regular</a:t>
            </a:r>
            <a:r>
              <a:rPr sz="1900" spc="-15" dirty="0">
                <a:latin typeface="Calibri"/>
                <a:cs typeface="Calibri"/>
              </a:rPr>
              <a:t> </a:t>
            </a:r>
            <a:r>
              <a:rPr sz="1900" spc="-5" dirty="0">
                <a:latin typeface="Calibri"/>
                <a:cs typeface="Calibri"/>
              </a:rPr>
              <a:t>basis.</a:t>
            </a:r>
            <a:endParaRPr sz="1900">
              <a:latin typeface="Calibri"/>
              <a:cs typeface="Calibri"/>
            </a:endParaRPr>
          </a:p>
          <a:p>
            <a:pPr marL="298450" indent="-286385">
              <a:lnSpc>
                <a:spcPts val="2265"/>
              </a:lnSpc>
              <a:buFont typeface="Arial MT"/>
              <a:buChar char="•"/>
              <a:tabLst>
                <a:tab pos="298450" algn="l"/>
                <a:tab pos="299085" algn="l"/>
              </a:tabLst>
            </a:pPr>
            <a:r>
              <a:rPr sz="1900" dirty="0">
                <a:latin typeface="Calibri"/>
                <a:cs typeface="Calibri"/>
              </a:rPr>
              <a:t>Build</a:t>
            </a:r>
            <a:r>
              <a:rPr sz="1900" spc="-25" dirty="0">
                <a:latin typeface="Calibri"/>
                <a:cs typeface="Calibri"/>
              </a:rPr>
              <a:t> </a:t>
            </a:r>
            <a:r>
              <a:rPr sz="1900" spc="-5" dirty="0">
                <a:latin typeface="Calibri"/>
                <a:cs typeface="Calibri"/>
              </a:rPr>
              <a:t>script</a:t>
            </a:r>
            <a:r>
              <a:rPr sz="1900" spc="-30" dirty="0">
                <a:latin typeface="Calibri"/>
                <a:cs typeface="Calibri"/>
              </a:rPr>
              <a:t> </a:t>
            </a:r>
            <a:r>
              <a:rPr sz="1900" spc="-5" dirty="0">
                <a:latin typeface="Calibri"/>
                <a:cs typeface="Calibri"/>
              </a:rPr>
              <a:t>compiles</a:t>
            </a:r>
            <a:r>
              <a:rPr sz="1900" spc="-2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the</a:t>
            </a:r>
            <a:endParaRPr sz="1900">
              <a:latin typeface="Calibri"/>
              <a:cs typeface="Calibri"/>
            </a:endParaRPr>
          </a:p>
          <a:p>
            <a:pPr marL="298450" marR="142875">
              <a:lnSpc>
                <a:spcPts val="2270"/>
              </a:lnSpc>
              <a:spcBef>
                <a:spcPts val="100"/>
              </a:spcBef>
            </a:pPr>
            <a:r>
              <a:rPr sz="1900" spc="-5" dirty="0">
                <a:latin typeface="Calibri"/>
                <a:cs typeface="Calibri"/>
              </a:rPr>
              <a:t>application</a:t>
            </a:r>
            <a:r>
              <a:rPr sz="1900" spc="-2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and</a:t>
            </a:r>
            <a:r>
              <a:rPr sz="1900" spc="-20" dirty="0">
                <a:latin typeface="Calibri"/>
                <a:cs typeface="Calibri"/>
              </a:rPr>
              <a:t> </a:t>
            </a:r>
            <a:r>
              <a:rPr sz="1900" spc="-5" dirty="0">
                <a:latin typeface="Calibri"/>
                <a:cs typeface="Calibri"/>
              </a:rPr>
              <a:t>runs</a:t>
            </a:r>
            <a:r>
              <a:rPr sz="1900" spc="-2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a</a:t>
            </a:r>
            <a:r>
              <a:rPr sz="1900" spc="-20" dirty="0">
                <a:latin typeface="Calibri"/>
                <a:cs typeface="Calibri"/>
              </a:rPr>
              <a:t> </a:t>
            </a:r>
            <a:r>
              <a:rPr sz="1900" spc="-5" dirty="0">
                <a:latin typeface="Calibri"/>
                <a:cs typeface="Calibri"/>
              </a:rPr>
              <a:t>set</a:t>
            </a:r>
            <a:r>
              <a:rPr sz="1900" spc="-15" dirty="0">
                <a:latin typeface="Calibri"/>
                <a:cs typeface="Calibri"/>
              </a:rPr>
              <a:t> </a:t>
            </a:r>
            <a:r>
              <a:rPr sz="1900" spc="-5" dirty="0">
                <a:latin typeface="Calibri"/>
                <a:cs typeface="Calibri"/>
              </a:rPr>
              <a:t>of </a:t>
            </a:r>
            <a:r>
              <a:rPr sz="1900" spc="-415" dirty="0">
                <a:latin typeface="Calibri"/>
                <a:cs typeface="Calibri"/>
              </a:rPr>
              <a:t> </a:t>
            </a:r>
            <a:r>
              <a:rPr sz="1900" spc="-10" dirty="0">
                <a:latin typeface="Calibri"/>
                <a:cs typeface="Calibri"/>
              </a:rPr>
              <a:t>automated tests.</a:t>
            </a:r>
            <a:endParaRPr sz="1900">
              <a:latin typeface="Calibri"/>
              <a:cs typeface="Calibri"/>
            </a:endParaRPr>
          </a:p>
          <a:p>
            <a:pPr marL="297815" indent="-285750">
              <a:lnSpc>
                <a:spcPts val="2190"/>
              </a:lnSpc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900" spc="-5" dirty="0">
                <a:latin typeface="Calibri"/>
                <a:cs typeface="Calibri"/>
              </a:rPr>
              <a:t>Developers</a:t>
            </a:r>
            <a:r>
              <a:rPr sz="1900" spc="-35" dirty="0">
                <a:latin typeface="Calibri"/>
                <a:cs typeface="Calibri"/>
              </a:rPr>
              <a:t> </a:t>
            </a:r>
            <a:r>
              <a:rPr sz="1900" spc="-5" dirty="0">
                <a:latin typeface="Calibri"/>
                <a:cs typeface="Calibri"/>
              </a:rPr>
              <a:t>now</a:t>
            </a:r>
            <a:r>
              <a:rPr sz="1900" spc="-25" dirty="0">
                <a:latin typeface="Calibri"/>
                <a:cs typeface="Calibri"/>
              </a:rPr>
              <a:t> </a:t>
            </a:r>
            <a:r>
              <a:rPr sz="1900" spc="-10" dirty="0">
                <a:latin typeface="Calibri"/>
                <a:cs typeface="Calibri"/>
              </a:rPr>
              <a:t>commit</a:t>
            </a:r>
            <a:r>
              <a:rPr sz="1900" spc="-2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their</a:t>
            </a:r>
            <a:endParaRPr sz="1900">
              <a:latin typeface="Calibri"/>
              <a:cs typeface="Calibri"/>
            </a:endParaRPr>
          </a:p>
          <a:p>
            <a:pPr marL="297815">
              <a:lnSpc>
                <a:spcPts val="2275"/>
              </a:lnSpc>
              <a:spcBef>
                <a:spcPts val="20"/>
              </a:spcBef>
            </a:pPr>
            <a:r>
              <a:rPr sz="1900" spc="-5" dirty="0">
                <a:latin typeface="Calibri"/>
                <a:cs typeface="Calibri"/>
              </a:rPr>
              <a:t>changes</a:t>
            </a:r>
            <a:r>
              <a:rPr sz="1900" spc="-40" dirty="0">
                <a:latin typeface="Calibri"/>
                <a:cs typeface="Calibri"/>
              </a:rPr>
              <a:t> </a:t>
            </a:r>
            <a:r>
              <a:rPr sz="1900" spc="-15" dirty="0">
                <a:latin typeface="Calibri"/>
                <a:cs typeface="Calibri"/>
              </a:rPr>
              <a:t>regularly.</a:t>
            </a:r>
            <a:endParaRPr sz="1900">
              <a:latin typeface="Calibri"/>
              <a:cs typeface="Calibri"/>
            </a:endParaRPr>
          </a:p>
          <a:p>
            <a:pPr marL="297815" indent="-285750">
              <a:lnSpc>
                <a:spcPts val="2275"/>
              </a:lnSpc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900" dirty="0">
                <a:latin typeface="Calibri"/>
                <a:cs typeface="Calibri"/>
              </a:rPr>
              <a:t>Build</a:t>
            </a:r>
            <a:r>
              <a:rPr sz="1900" spc="-20" dirty="0">
                <a:latin typeface="Calibri"/>
                <a:cs typeface="Calibri"/>
              </a:rPr>
              <a:t> </a:t>
            </a:r>
            <a:r>
              <a:rPr sz="1900" spc="-10" dirty="0">
                <a:latin typeface="Calibri"/>
                <a:cs typeface="Calibri"/>
              </a:rPr>
              <a:t>servers</a:t>
            </a:r>
            <a:r>
              <a:rPr sz="1900" spc="-25" dirty="0">
                <a:latin typeface="Calibri"/>
                <a:cs typeface="Calibri"/>
              </a:rPr>
              <a:t> </a:t>
            </a:r>
            <a:r>
              <a:rPr sz="1900" spc="-5" dirty="0">
                <a:latin typeface="Calibri"/>
                <a:cs typeface="Calibri"/>
              </a:rPr>
              <a:t>would</a:t>
            </a:r>
            <a:r>
              <a:rPr sz="1900" spc="-1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alert</a:t>
            </a:r>
            <a:r>
              <a:rPr sz="1900" spc="-2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the</a:t>
            </a:r>
            <a:endParaRPr sz="1900">
              <a:latin typeface="Calibri"/>
              <a:cs typeface="Calibri"/>
            </a:endParaRPr>
          </a:p>
          <a:p>
            <a:pPr marL="297815" marR="447675">
              <a:lnSpc>
                <a:spcPts val="2270"/>
              </a:lnSpc>
              <a:spcBef>
                <a:spcPts val="105"/>
              </a:spcBef>
            </a:pPr>
            <a:r>
              <a:rPr sz="1900" spc="-5" dirty="0">
                <a:latin typeface="Calibri"/>
                <a:cs typeface="Calibri"/>
              </a:rPr>
              <a:t>team</a:t>
            </a:r>
            <a:r>
              <a:rPr sz="1900" spc="-30" dirty="0">
                <a:latin typeface="Calibri"/>
                <a:cs typeface="Calibri"/>
              </a:rPr>
              <a:t> </a:t>
            </a:r>
            <a:r>
              <a:rPr sz="1900" spc="-10" dirty="0">
                <a:latin typeface="Calibri"/>
                <a:cs typeface="Calibri"/>
              </a:rPr>
              <a:t>members</a:t>
            </a:r>
            <a:r>
              <a:rPr sz="1900" spc="-2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in</a:t>
            </a:r>
            <a:r>
              <a:rPr sz="1900" spc="-25" dirty="0">
                <a:latin typeface="Calibri"/>
                <a:cs typeface="Calibri"/>
              </a:rPr>
              <a:t> </a:t>
            </a:r>
            <a:r>
              <a:rPr sz="1900" spc="-10" dirty="0">
                <a:latin typeface="Calibri"/>
                <a:cs typeface="Calibri"/>
              </a:rPr>
              <a:t>case</a:t>
            </a:r>
            <a:r>
              <a:rPr sz="1900" spc="-15" dirty="0">
                <a:latin typeface="Calibri"/>
                <a:cs typeface="Calibri"/>
              </a:rPr>
              <a:t> </a:t>
            </a:r>
            <a:r>
              <a:rPr sz="1900" spc="-5" dirty="0">
                <a:latin typeface="Calibri"/>
                <a:cs typeface="Calibri"/>
              </a:rPr>
              <a:t>of </a:t>
            </a:r>
            <a:r>
              <a:rPr sz="1900" spc="-41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build</a:t>
            </a:r>
            <a:r>
              <a:rPr sz="1900" spc="-10" dirty="0">
                <a:latin typeface="Calibri"/>
                <a:cs typeface="Calibri"/>
              </a:rPr>
              <a:t> failure.</a:t>
            </a:r>
            <a:endParaRPr sz="19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11197" y="517723"/>
            <a:ext cx="4808855" cy="3270250"/>
            <a:chOff x="711197" y="517723"/>
            <a:chExt cx="4808855" cy="327025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1197" y="580237"/>
              <a:ext cx="4179241" cy="320736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3246881" y="522350"/>
              <a:ext cx="1782445" cy="655955"/>
            </a:xfrm>
            <a:custGeom>
              <a:avLst/>
              <a:gdLst/>
              <a:ahLst/>
              <a:cxnLst/>
              <a:rect l="l" t="t" r="r" b="b"/>
              <a:pathLst>
                <a:path w="1782445" h="655955">
                  <a:moveTo>
                    <a:pt x="1782203" y="0"/>
                  </a:moveTo>
                  <a:lnTo>
                    <a:pt x="0" y="0"/>
                  </a:lnTo>
                  <a:lnTo>
                    <a:pt x="0" y="655789"/>
                  </a:lnTo>
                  <a:lnTo>
                    <a:pt x="1782203" y="655789"/>
                  </a:lnTo>
                  <a:lnTo>
                    <a:pt x="178220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246881" y="522338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>
                  <a:moveTo>
                    <a:pt x="0" y="0"/>
                  </a:moveTo>
                  <a:lnTo>
                    <a:pt x="31752" y="0"/>
                  </a:lnTo>
                  <a:lnTo>
                    <a:pt x="31752" y="31752"/>
                  </a:lnTo>
                  <a:lnTo>
                    <a:pt x="0" y="31752"/>
                  </a:lnTo>
                  <a:lnTo>
                    <a:pt x="0" y="0"/>
                  </a:lnTo>
                  <a:close/>
                </a:path>
              </a:pathLst>
            </a:custGeom>
            <a:ln w="922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737279" y="1330540"/>
              <a:ext cx="1782445" cy="655955"/>
            </a:xfrm>
            <a:custGeom>
              <a:avLst/>
              <a:gdLst/>
              <a:ahLst/>
              <a:cxnLst/>
              <a:rect l="l" t="t" r="r" b="b"/>
              <a:pathLst>
                <a:path w="1782445" h="655955">
                  <a:moveTo>
                    <a:pt x="1782191" y="0"/>
                  </a:moveTo>
                  <a:lnTo>
                    <a:pt x="0" y="0"/>
                  </a:lnTo>
                  <a:lnTo>
                    <a:pt x="0" y="655789"/>
                  </a:lnTo>
                  <a:lnTo>
                    <a:pt x="1782191" y="655789"/>
                  </a:lnTo>
                  <a:lnTo>
                    <a:pt x="178219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737279" y="1330540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>
                  <a:moveTo>
                    <a:pt x="0" y="0"/>
                  </a:moveTo>
                  <a:lnTo>
                    <a:pt x="31752" y="0"/>
                  </a:lnTo>
                  <a:lnTo>
                    <a:pt x="31752" y="31752"/>
                  </a:lnTo>
                  <a:lnTo>
                    <a:pt x="0" y="31752"/>
                  </a:lnTo>
                  <a:lnTo>
                    <a:pt x="0" y="0"/>
                  </a:lnTo>
                  <a:close/>
                </a:path>
              </a:pathLst>
            </a:custGeom>
            <a:ln w="922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2365">
              <a:lnSpc>
                <a:spcPct val="100000"/>
              </a:lnSpc>
              <a:spcBef>
                <a:spcPts val="100"/>
              </a:spcBef>
            </a:pPr>
            <a:r>
              <a:rPr spc="-15" dirty="0"/>
              <a:t>Stage</a:t>
            </a:r>
            <a:r>
              <a:rPr spc="-70" dirty="0"/>
              <a:t> </a:t>
            </a:r>
            <a:r>
              <a:rPr dirty="0"/>
              <a:t>3: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3670160" y="1423466"/>
            <a:ext cx="70421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5" dirty="0">
                <a:latin typeface="Calibri"/>
                <a:cs typeface="Calibri"/>
              </a:rPr>
              <a:t>Triggered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670160" y="1639315"/>
            <a:ext cx="76708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latin typeface="Calibri"/>
                <a:cs typeface="Calibri"/>
              </a:rPr>
              <a:t>at</a:t>
            </a:r>
            <a:r>
              <a:rPr sz="1400" spc="-5" dirty="0">
                <a:latin typeface="Calibri"/>
                <a:cs typeface="Calibri"/>
              </a:rPr>
              <a:t>o</a:t>
            </a:r>
            <a:r>
              <a:rPr sz="1400" spc="-10" dirty="0">
                <a:latin typeface="Calibri"/>
                <a:cs typeface="Calibri"/>
              </a:rPr>
              <a:t>m</a:t>
            </a:r>
            <a:r>
              <a:rPr sz="1400" dirty="0">
                <a:latin typeface="Calibri"/>
                <a:cs typeface="Calibri"/>
              </a:rPr>
              <a:t>i</a:t>
            </a:r>
            <a:r>
              <a:rPr sz="1400" spc="-15" dirty="0">
                <a:latin typeface="Calibri"/>
                <a:cs typeface="Calibri"/>
              </a:rPr>
              <a:t>c</a:t>
            </a:r>
            <a:r>
              <a:rPr sz="1400" dirty="0">
                <a:latin typeface="Calibri"/>
                <a:cs typeface="Calibri"/>
              </a:rPr>
              <a:t>ally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384368" y="1429461"/>
            <a:ext cx="3242310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indent="-3429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1900" dirty="0">
                <a:latin typeface="Calibri"/>
                <a:cs typeface="Calibri"/>
              </a:rPr>
              <a:t>A</a:t>
            </a:r>
            <a:r>
              <a:rPr sz="1900" spc="-2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build</a:t>
            </a:r>
            <a:r>
              <a:rPr sz="1900" spc="-1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is</a:t>
            </a:r>
            <a:r>
              <a:rPr sz="1900" spc="-25" dirty="0">
                <a:latin typeface="Calibri"/>
                <a:cs typeface="Calibri"/>
              </a:rPr>
              <a:t> </a:t>
            </a:r>
            <a:r>
              <a:rPr sz="1900" spc="-5" dirty="0">
                <a:latin typeface="Calibri"/>
                <a:cs typeface="Calibri"/>
              </a:rPr>
              <a:t>triggered</a:t>
            </a:r>
            <a:r>
              <a:rPr sz="1900" spc="-20" dirty="0">
                <a:latin typeface="Calibri"/>
                <a:cs typeface="Calibri"/>
              </a:rPr>
              <a:t> </a:t>
            </a:r>
            <a:r>
              <a:rPr sz="1900" spc="-5" dirty="0">
                <a:latin typeface="Calibri"/>
                <a:cs typeface="Calibri"/>
              </a:rPr>
              <a:t>whenever</a:t>
            </a:r>
            <a:endParaRPr sz="19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727255" y="1721675"/>
            <a:ext cx="2560320" cy="60325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2270"/>
              </a:lnSpc>
              <a:spcBef>
                <a:spcPts val="180"/>
              </a:spcBef>
            </a:pPr>
            <a:r>
              <a:rPr sz="1900" spc="-5" dirty="0">
                <a:latin typeface="Calibri"/>
                <a:cs typeface="Calibri"/>
              </a:rPr>
              <a:t>new</a:t>
            </a:r>
            <a:r>
              <a:rPr sz="1900" spc="-25" dirty="0">
                <a:latin typeface="Calibri"/>
                <a:cs typeface="Calibri"/>
              </a:rPr>
              <a:t> </a:t>
            </a:r>
            <a:r>
              <a:rPr sz="1900" spc="-10" dirty="0">
                <a:latin typeface="Calibri"/>
                <a:cs typeface="Calibri"/>
              </a:rPr>
              <a:t>code</a:t>
            </a:r>
            <a:r>
              <a:rPr sz="1900" spc="-2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is</a:t>
            </a:r>
            <a:r>
              <a:rPr sz="1900" spc="-30" dirty="0">
                <a:latin typeface="Calibri"/>
                <a:cs typeface="Calibri"/>
              </a:rPr>
              <a:t> </a:t>
            </a:r>
            <a:r>
              <a:rPr sz="1900" spc="-10" dirty="0">
                <a:latin typeface="Calibri"/>
                <a:cs typeface="Calibri"/>
              </a:rPr>
              <a:t>committed</a:t>
            </a:r>
            <a:r>
              <a:rPr sz="1900" spc="-20" dirty="0">
                <a:latin typeface="Calibri"/>
                <a:cs typeface="Calibri"/>
              </a:rPr>
              <a:t> </a:t>
            </a:r>
            <a:r>
              <a:rPr sz="1900" spc="-10" dirty="0">
                <a:latin typeface="Calibri"/>
                <a:cs typeface="Calibri"/>
              </a:rPr>
              <a:t>to </a:t>
            </a:r>
            <a:r>
              <a:rPr sz="1900" spc="-41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the</a:t>
            </a:r>
            <a:r>
              <a:rPr sz="1900" spc="-10" dirty="0">
                <a:latin typeface="Calibri"/>
                <a:cs typeface="Calibri"/>
              </a:rPr>
              <a:t> central</a:t>
            </a:r>
            <a:r>
              <a:rPr sz="1900" spc="-15" dirty="0">
                <a:latin typeface="Calibri"/>
                <a:cs typeface="Calibri"/>
              </a:rPr>
              <a:t> </a:t>
            </a:r>
            <a:r>
              <a:rPr sz="1900" spc="-20" dirty="0">
                <a:latin typeface="Calibri"/>
                <a:cs typeface="Calibri"/>
              </a:rPr>
              <a:t>repository.</a:t>
            </a:r>
            <a:endParaRPr sz="19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578059" y="2589390"/>
            <a:ext cx="4774565" cy="15868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161540" marR="5080" indent="-342900">
              <a:lnSpc>
                <a:spcPct val="100200"/>
              </a:lnSpc>
              <a:spcBef>
                <a:spcPts val="95"/>
              </a:spcBef>
              <a:buFont typeface="Arial MT"/>
              <a:buChar char="•"/>
              <a:tabLst>
                <a:tab pos="2161540" algn="l"/>
                <a:tab pos="2162175" algn="l"/>
              </a:tabLst>
            </a:pPr>
            <a:r>
              <a:rPr sz="1900" spc="-20" dirty="0">
                <a:latin typeface="Calibri"/>
                <a:cs typeface="Calibri"/>
              </a:rPr>
              <a:t>Broken </a:t>
            </a:r>
            <a:r>
              <a:rPr sz="1900" dirty="0">
                <a:latin typeface="Calibri"/>
                <a:cs typeface="Calibri"/>
              </a:rPr>
              <a:t>builds </a:t>
            </a:r>
            <a:r>
              <a:rPr sz="1900" spc="-10" dirty="0">
                <a:latin typeface="Calibri"/>
                <a:cs typeface="Calibri"/>
              </a:rPr>
              <a:t>are </a:t>
            </a:r>
            <a:r>
              <a:rPr sz="1900" spc="-5" dirty="0">
                <a:latin typeface="Calibri"/>
                <a:cs typeface="Calibri"/>
              </a:rPr>
              <a:t>usually </a:t>
            </a:r>
            <a:r>
              <a:rPr sz="1900" dirty="0">
                <a:latin typeface="Calibri"/>
                <a:cs typeface="Calibri"/>
              </a:rPr>
              <a:t> </a:t>
            </a:r>
            <a:r>
              <a:rPr sz="1900" spc="-10" dirty="0">
                <a:latin typeface="Calibri"/>
                <a:cs typeface="Calibri"/>
              </a:rPr>
              <a:t>treated </a:t>
            </a:r>
            <a:r>
              <a:rPr sz="1900" dirty="0">
                <a:latin typeface="Calibri"/>
                <a:cs typeface="Calibri"/>
              </a:rPr>
              <a:t>as a high </a:t>
            </a:r>
            <a:r>
              <a:rPr sz="1900" spc="-5" dirty="0">
                <a:latin typeface="Calibri"/>
                <a:cs typeface="Calibri"/>
              </a:rPr>
              <a:t>priority </a:t>
            </a:r>
            <a:r>
              <a:rPr sz="1900" dirty="0">
                <a:latin typeface="Calibri"/>
                <a:cs typeface="Calibri"/>
              </a:rPr>
              <a:t> </a:t>
            </a:r>
            <a:r>
              <a:rPr sz="1900" spc="-5" dirty="0">
                <a:latin typeface="Calibri"/>
                <a:cs typeface="Calibri"/>
              </a:rPr>
              <a:t>issue</a:t>
            </a:r>
            <a:r>
              <a:rPr sz="1900" spc="-2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and</a:t>
            </a:r>
            <a:r>
              <a:rPr sz="1900" spc="-15" dirty="0">
                <a:latin typeface="Calibri"/>
                <a:cs typeface="Calibri"/>
              </a:rPr>
              <a:t> </a:t>
            </a:r>
            <a:r>
              <a:rPr sz="1900" spc="-10" dirty="0">
                <a:latin typeface="Calibri"/>
                <a:cs typeface="Calibri"/>
              </a:rPr>
              <a:t>are</a:t>
            </a:r>
            <a:r>
              <a:rPr sz="1900" spc="-15" dirty="0">
                <a:latin typeface="Calibri"/>
                <a:cs typeface="Calibri"/>
              </a:rPr>
              <a:t> fixed </a:t>
            </a:r>
            <a:r>
              <a:rPr sz="1900" spc="-20" dirty="0">
                <a:latin typeface="Calibri"/>
                <a:cs typeface="Calibri"/>
              </a:rPr>
              <a:t>quickly.</a:t>
            </a:r>
            <a:endParaRPr sz="19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30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400" dirty="0">
                <a:latin typeface="Calibri"/>
                <a:cs typeface="Calibri"/>
              </a:rPr>
              <a:t>Build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and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run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tests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2365">
              <a:lnSpc>
                <a:spcPct val="100000"/>
              </a:lnSpc>
              <a:spcBef>
                <a:spcPts val="100"/>
              </a:spcBef>
            </a:pPr>
            <a:r>
              <a:rPr spc="-15" dirty="0"/>
              <a:t>Stage</a:t>
            </a:r>
            <a:r>
              <a:rPr spc="-70" dirty="0"/>
              <a:t> </a:t>
            </a:r>
            <a:r>
              <a:rPr dirty="0"/>
              <a:t>4: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670160" y="1423466"/>
            <a:ext cx="70421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5" dirty="0">
                <a:latin typeface="Calibri"/>
                <a:cs typeface="Calibri"/>
              </a:rPr>
              <a:t>Triggered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670160" y="1639315"/>
            <a:ext cx="76708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latin typeface="Calibri"/>
                <a:cs typeface="Calibri"/>
              </a:rPr>
              <a:t>at</a:t>
            </a:r>
            <a:r>
              <a:rPr sz="1400" spc="-5" dirty="0">
                <a:latin typeface="Calibri"/>
                <a:cs typeface="Calibri"/>
              </a:rPr>
              <a:t>o</a:t>
            </a:r>
            <a:r>
              <a:rPr sz="1400" spc="-10" dirty="0">
                <a:latin typeface="Calibri"/>
                <a:cs typeface="Calibri"/>
              </a:rPr>
              <a:t>m</a:t>
            </a:r>
            <a:r>
              <a:rPr sz="1400" dirty="0">
                <a:latin typeface="Calibri"/>
                <a:cs typeface="Calibri"/>
              </a:rPr>
              <a:t>i</a:t>
            </a:r>
            <a:r>
              <a:rPr sz="1400" spc="-15" dirty="0">
                <a:latin typeface="Calibri"/>
                <a:cs typeface="Calibri"/>
              </a:rPr>
              <a:t>c</a:t>
            </a:r>
            <a:r>
              <a:rPr sz="1400" dirty="0">
                <a:latin typeface="Calibri"/>
                <a:cs typeface="Calibri"/>
              </a:rPr>
              <a:t>ally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079864" y="3937380"/>
            <a:ext cx="2438400" cy="454659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>
              <a:lnSpc>
                <a:spcPct val="101200"/>
              </a:lnSpc>
              <a:spcBef>
                <a:spcPts val="80"/>
              </a:spcBef>
            </a:pPr>
            <a:r>
              <a:rPr sz="1400" dirty="0">
                <a:latin typeface="Calibri"/>
                <a:cs typeface="Calibri"/>
              </a:rPr>
              <a:t>Build, </a:t>
            </a:r>
            <a:r>
              <a:rPr sz="1400" spc="-5" dirty="0">
                <a:latin typeface="Calibri"/>
                <a:cs typeface="Calibri"/>
              </a:rPr>
              <a:t>run </a:t>
            </a:r>
            <a:r>
              <a:rPr sz="1400" spc="-10" dirty="0">
                <a:latin typeface="Calibri"/>
                <a:cs typeface="Calibri"/>
              </a:rPr>
              <a:t>code </a:t>
            </a:r>
            <a:r>
              <a:rPr sz="1400" dirty="0">
                <a:latin typeface="Calibri"/>
                <a:cs typeface="Calibri"/>
              </a:rPr>
              <a:t>quality and </a:t>
            </a:r>
            <a:r>
              <a:rPr sz="1400" spc="-10" dirty="0">
                <a:latin typeface="Calibri"/>
                <a:cs typeface="Calibri"/>
              </a:rPr>
              <a:t>code </a:t>
            </a:r>
            <a:r>
              <a:rPr sz="1400" spc="-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coverage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metrics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along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with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tests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598223" y="1429461"/>
            <a:ext cx="2984500" cy="14751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4965" marR="5080" indent="-342900">
              <a:lnSpc>
                <a:spcPct val="100099"/>
              </a:lnSpc>
              <a:spcBef>
                <a:spcPts val="9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1900" spc="-10" dirty="0">
                <a:latin typeface="Calibri"/>
                <a:cs typeface="Calibri"/>
              </a:rPr>
              <a:t>Automated code </a:t>
            </a:r>
            <a:r>
              <a:rPr sz="1900" dirty="0">
                <a:latin typeface="Calibri"/>
                <a:cs typeface="Calibri"/>
              </a:rPr>
              <a:t>quality </a:t>
            </a:r>
            <a:r>
              <a:rPr sz="1900" spc="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and </a:t>
            </a:r>
            <a:r>
              <a:rPr sz="1900" spc="-10" dirty="0">
                <a:latin typeface="Calibri"/>
                <a:cs typeface="Calibri"/>
              </a:rPr>
              <a:t>code </a:t>
            </a:r>
            <a:r>
              <a:rPr sz="1900" spc="-15" dirty="0">
                <a:latin typeface="Calibri"/>
                <a:cs typeface="Calibri"/>
              </a:rPr>
              <a:t>coverage </a:t>
            </a:r>
            <a:r>
              <a:rPr sz="1900" spc="-5" dirty="0">
                <a:latin typeface="Calibri"/>
                <a:cs typeface="Calibri"/>
              </a:rPr>
              <a:t>metrics </a:t>
            </a:r>
            <a:r>
              <a:rPr sz="1900" spc="-415" dirty="0">
                <a:latin typeface="Calibri"/>
                <a:cs typeface="Calibri"/>
              </a:rPr>
              <a:t> </a:t>
            </a:r>
            <a:r>
              <a:rPr sz="1900" spc="-10" dirty="0">
                <a:latin typeface="Calibri"/>
                <a:cs typeface="Calibri"/>
              </a:rPr>
              <a:t>are </a:t>
            </a:r>
            <a:r>
              <a:rPr sz="1900" spc="-5" dirty="0">
                <a:latin typeface="Calibri"/>
                <a:cs typeface="Calibri"/>
              </a:rPr>
              <a:t>now run along with </a:t>
            </a:r>
            <a:r>
              <a:rPr sz="1900" dirty="0">
                <a:latin typeface="Calibri"/>
                <a:cs typeface="Calibri"/>
              </a:rPr>
              <a:t> unit </a:t>
            </a:r>
            <a:r>
              <a:rPr sz="1900" spc="-10" dirty="0">
                <a:latin typeface="Calibri"/>
                <a:cs typeface="Calibri"/>
              </a:rPr>
              <a:t>tests to </a:t>
            </a:r>
            <a:r>
              <a:rPr sz="1900" spc="-5" dirty="0">
                <a:latin typeface="Calibri"/>
                <a:cs typeface="Calibri"/>
              </a:rPr>
              <a:t>continuously </a:t>
            </a:r>
            <a:r>
              <a:rPr sz="1900" dirty="0">
                <a:latin typeface="Calibri"/>
                <a:cs typeface="Calibri"/>
              </a:rPr>
              <a:t> </a:t>
            </a:r>
            <a:r>
              <a:rPr sz="1900" spc="-10" dirty="0">
                <a:latin typeface="Calibri"/>
                <a:cs typeface="Calibri"/>
              </a:rPr>
              <a:t>evaluate </a:t>
            </a:r>
            <a:r>
              <a:rPr sz="1900" dirty="0">
                <a:latin typeface="Calibri"/>
                <a:cs typeface="Calibri"/>
              </a:rPr>
              <a:t>the</a:t>
            </a:r>
            <a:r>
              <a:rPr sz="1900" spc="-5" dirty="0">
                <a:latin typeface="Calibri"/>
                <a:cs typeface="Calibri"/>
              </a:rPr>
              <a:t> </a:t>
            </a:r>
            <a:r>
              <a:rPr sz="1900" spc="-10" dirty="0">
                <a:latin typeface="Calibri"/>
                <a:cs typeface="Calibri"/>
              </a:rPr>
              <a:t>code </a:t>
            </a:r>
            <a:r>
              <a:rPr sz="1900" spc="-20" dirty="0">
                <a:latin typeface="Calibri"/>
                <a:cs typeface="Calibri"/>
              </a:rPr>
              <a:t>quality.</a:t>
            </a:r>
            <a:endParaRPr sz="19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055423" y="3173628"/>
            <a:ext cx="2517775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5" dirty="0">
                <a:latin typeface="Calibri"/>
                <a:cs typeface="Calibri"/>
              </a:rPr>
              <a:t>Is</a:t>
            </a:r>
            <a:r>
              <a:rPr sz="1500" spc="-20" dirty="0">
                <a:latin typeface="Calibri"/>
                <a:cs typeface="Calibri"/>
              </a:rPr>
              <a:t> </a:t>
            </a:r>
            <a:r>
              <a:rPr sz="1500" spc="-5" dirty="0">
                <a:latin typeface="Calibri"/>
                <a:cs typeface="Calibri"/>
              </a:rPr>
              <a:t>the</a:t>
            </a:r>
            <a:r>
              <a:rPr sz="1500" spc="-10" dirty="0">
                <a:latin typeface="Calibri"/>
                <a:cs typeface="Calibri"/>
              </a:rPr>
              <a:t> </a:t>
            </a:r>
            <a:r>
              <a:rPr sz="1500" spc="-5" dirty="0">
                <a:latin typeface="Calibri"/>
                <a:cs typeface="Calibri"/>
              </a:rPr>
              <a:t>code</a:t>
            </a:r>
            <a:r>
              <a:rPr sz="1500" spc="-15" dirty="0">
                <a:latin typeface="Calibri"/>
                <a:cs typeface="Calibri"/>
              </a:rPr>
              <a:t> coverage</a:t>
            </a:r>
            <a:r>
              <a:rPr sz="1500" spc="-10" dirty="0">
                <a:latin typeface="Calibri"/>
                <a:cs typeface="Calibri"/>
              </a:rPr>
              <a:t> </a:t>
            </a:r>
            <a:r>
              <a:rPr sz="1500" spc="-5" dirty="0">
                <a:latin typeface="Calibri"/>
                <a:cs typeface="Calibri"/>
              </a:rPr>
              <a:t>increasing?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055423" y="3630828"/>
            <a:ext cx="223583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500" dirty="0">
                <a:latin typeface="Calibri"/>
                <a:cs typeface="Calibri"/>
              </a:rPr>
              <a:t>Do</a:t>
            </a:r>
            <a:r>
              <a:rPr sz="1500" spc="-25" dirty="0">
                <a:latin typeface="Calibri"/>
                <a:cs typeface="Calibri"/>
              </a:rPr>
              <a:t> </a:t>
            </a:r>
            <a:r>
              <a:rPr sz="1500" spc="-5" dirty="0">
                <a:latin typeface="Calibri"/>
                <a:cs typeface="Calibri"/>
              </a:rPr>
              <a:t>we</a:t>
            </a:r>
            <a:r>
              <a:rPr sz="1500" spc="-20" dirty="0">
                <a:latin typeface="Calibri"/>
                <a:cs typeface="Calibri"/>
              </a:rPr>
              <a:t> </a:t>
            </a:r>
            <a:r>
              <a:rPr sz="1500" spc="-15" dirty="0">
                <a:latin typeface="Calibri"/>
                <a:cs typeface="Calibri"/>
              </a:rPr>
              <a:t>have</a:t>
            </a:r>
            <a:r>
              <a:rPr sz="1500" spc="-20" dirty="0">
                <a:latin typeface="Calibri"/>
                <a:cs typeface="Calibri"/>
              </a:rPr>
              <a:t> </a:t>
            </a:r>
            <a:r>
              <a:rPr sz="1500" spc="-10" dirty="0">
                <a:latin typeface="Calibri"/>
                <a:cs typeface="Calibri"/>
              </a:rPr>
              <a:t>fewer</a:t>
            </a:r>
            <a:r>
              <a:rPr sz="1500" spc="-20" dirty="0">
                <a:latin typeface="Calibri"/>
                <a:cs typeface="Calibri"/>
              </a:rPr>
              <a:t> </a:t>
            </a:r>
            <a:r>
              <a:rPr sz="1500" spc="-5" dirty="0">
                <a:latin typeface="Calibri"/>
                <a:cs typeface="Calibri"/>
              </a:rPr>
              <a:t>and</a:t>
            </a:r>
            <a:r>
              <a:rPr sz="1500" spc="-25" dirty="0">
                <a:latin typeface="Calibri"/>
                <a:cs typeface="Calibri"/>
              </a:rPr>
              <a:t> </a:t>
            </a:r>
            <a:r>
              <a:rPr sz="1500" spc="-10" dirty="0">
                <a:latin typeface="Calibri"/>
                <a:cs typeface="Calibri"/>
              </a:rPr>
              <a:t>fewer </a:t>
            </a:r>
            <a:r>
              <a:rPr sz="1500" spc="-32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build</a:t>
            </a:r>
            <a:r>
              <a:rPr sz="1500" spc="-10" dirty="0">
                <a:latin typeface="Calibri"/>
                <a:cs typeface="Calibri"/>
              </a:rPr>
              <a:t> failures?</a:t>
            </a:r>
            <a:endParaRPr sz="15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</TotalTime>
  <Words>1434</Words>
  <Application>Microsoft Office PowerPoint</Application>
  <PresentationFormat>Custom</PresentationFormat>
  <Paragraphs>247</Paragraphs>
  <Slides>63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69" baseType="lpstr">
      <vt:lpstr>Arial</vt:lpstr>
      <vt:lpstr>Arial MT</vt:lpstr>
      <vt:lpstr>Calibri</vt:lpstr>
      <vt:lpstr>Courier New</vt:lpstr>
      <vt:lpstr>Times New Roman</vt:lpstr>
      <vt:lpstr>Office Theme</vt:lpstr>
      <vt:lpstr>Continuous Integration</vt:lpstr>
      <vt:lpstr>Continuous Integration</vt:lpstr>
      <vt:lpstr>What is Continuous Integration?</vt:lpstr>
      <vt:lpstr>Why do we need Continuous Integration?</vt:lpstr>
      <vt:lpstr>Different stages of adopting  Continuous Integration</vt:lpstr>
      <vt:lpstr>Stage 1:</vt:lpstr>
      <vt:lpstr>Stage 2:</vt:lpstr>
      <vt:lpstr>Stage 3:</vt:lpstr>
      <vt:lpstr>Stage 4:</vt:lpstr>
      <vt:lpstr>PowerPoint Presentation</vt:lpstr>
      <vt:lpstr>PowerPoint Presentation</vt:lpstr>
      <vt:lpstr>PowerPoint Presentation</vt:lpstr>
      <vt:lpstr>Continuous Integration  Continuous Delivery  Continuous Deployment</vt:lpstr>
      <vt:lpstr>PowerPoint Presentation</vt:lpstr>
      <vt:lpstr>PowerPoint Presentation</vt:lpstr>
      <vt:lpstr>How to implement Continuous Integration?</vt:lpstr>
      <vt:lpstr>Continuous Integration is also a mindset</vt:lpstr>
      <vt:lpstr>What is Jenkins</vt:lpstr>
      <vt:lpstr>Why Jenkins is popular</vt:lpstr>
      <vt:lpstr>PowerPoint Presentation</vt:lpstr>
      <vt:lpstr>PowerPoint Presentation</vt:lpstr>
      <vt:lpstr>PowerPoint Presentation</vt:lpstr>
      <vt:lpstr>Jenkins’ Master and Slave Architecture</vt:lpstr>
      <vt:lpstr>Jenkins UI Overview</vt:lpstr>
      <vt:lpstr>Install GIT and GitHub plugin</vt:lpstr>
      <vt:lpstr>Install and Configure Maven</vt:lpstr>
      <vt:lpstr>What does Maven do?</vt:lpstr>
      <vt:lpstr>Java Build Tools</vt:lpstr>
      <vt:lpstr>Configure Jenkins for a Maven -based project</vt:lpstr>
      <vt:lpstr>Create a Maven -based Jenkins project</vt:lpstr>
      <vt:lpstr>Run Maven-based Jenkins project</vt:lpstr>
      <vt:lpstr>Maven pom.xml file</vt:lpstr>
      <vt:lpstr>Different Phases in Maven Build Lifecycle</vt:lpstr>
      <vt:lpstr>Maven Build Phases</vt:lpstr>
      <vt:lpstr>Jenkins code quality metrics report</vt:lpstr>
      <vt:lpstr>PowerPoint Presentation</vt:lpstr>
      <vt:lpstr>PowerPoint Presentation</vt:lpstr>
      <vt:lpstr>PowerPoint Presentation</vt:lpstr>
      <vt:lpstr>Jenkins’ support for other build systems  (Ant, Gradle and shell scripts)</vt:lpstr>
      <vt:lpstr>Apache Ant</vt:lpstr>
      <vt:lpstr>Gradle</vt:lpstr>
      <vt:lpstr>PowerPoint Presentation</vt:lpstr>
      <vt:lpstr>PowerPoint Presentation</vt:lpstr>
      <vt:lpstr>Install and configure Tomcat as a staging  environment</vt:lpstr>
      <vt:lpstr>Tomcat</vt:lpstr>
      <vt:lpstr>PowerPoint Presentation</vt:lpstr>
      <vt:lpstr>Jenkins Build Pipeline</vt:lpstr>
      <vt:lpstr>Build Pipeline Plugin</vt:lpstr>
      <vt:lpstr>Parallel Jenkins Build</vt:lpstr>
      <vt:lpstr>Continuous Delivery Deploy our app to production</vt:lpstr>
      <vt:lpstr>Benefits of a code-based pipeline</vt:lpstr>
      <vt:lpstr>Sample Jenkinsfile</vt:lpstr>
      <vt:lpstr>Additional automation</vt:lpstr>
      <vt:lpstr>Steps</vt:lpstr>
      <vt:lpstr>Introduction to Distributed Jenkins Builds</vt:lpstr>
      <vt:lpstr>Install Jenkins Master in the Cloud</vt:lpstr>
      <vt:lpstr>Jenkins Slave Agent</vt:lpstr>
      <vt:lpstr>Install Jenkins slaves in the cloud and form a  Jenkins cluster</vt:lpstr>
      <vt:lpstr>Concurrent Builds on Jenkins Cluster  Label Jenkins Nodes</vt:lpstr>
      <vt:lpstr>Build Orchestration: Jenkins</vt:lpstr>
      <vt:lpstr>CI/CD Pipeline: Functional Architecture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Jenkins slides_reordered</dc:title>
  <cp:lastModifiedBy>Microsoft account</cp:lastModifiedBy>
  <cp:revision>1</cp:revision>
  <dcterms:created xsi:type="dcterms:W3CDTF">2022-04-21T03:58:20Z</dcterms:created>
  <dcterms:modified xsi:type="dcterms:W3CDTF">2022-04-21T04:02:52Z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2017-11-23T00:00:00Z</vt:filetime>
  </property>
  <property fmtid="{D5CDD505-2E9C-101B-9397-08002B2CF9AE}" pid="3" name="Creator">
    <vt:lpwstr>PowerPoint</vt:lpwstr>
  </property>
  <property fmtid="{D5CDD505-2E9C-101B-9397-08002B2CF9AE}" pid="4" name="LastSaved">
    <vt:filetime>2022-04-21T00:00:00Z</vt:filetime>
  </property>
</Properties>
</file>